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autoCompressPictures="0">
  <p:sldMasterIdLst>
    <p:sldMasterId id="2147483648" r:id="rId1"/>
  </p:sldMasterIdLst>
  <p:notesMasterIdLst>
    <p:notesMasterId r:id="rId32"/>
  </p:notesMasterIdLst>
  <p:sldIdLst>
    <p:sldId id="256" r:id="rId2"/>
    <p:sldId id="371" r:id="rId3"/>
    <p:sldId id="372" r:id="rId4"/>
    <p:sldId id="373" r:id="rId5"/>
    <p:sldId id="374" r:id="rId6"/>
    <p:sldId id="375" r:id="rId7"/>
    <p:sldId id="376" r:id="rId8"/>
    <p:sldId id="377" r:id="rId9"/>
    <p:sldId id="272" r:id="rId10"/>
    <p:sldId id="273" r:id="rId11"/>
    <p:sldId id="378" r:id="rId12"/>
    <p:sldId id="379" r:id="rId13"/>
    <p:sldId id="320" r:id="rId14"/>
    <p:sldId id="380" r:id="rId15"/>
    <p:sldId id="382" r:id="rId16"/>
    <p:sldId id="279" r:id="rId17"/>
    <p:sldId id="280" r:id="rId18"/>
    <p:sldId id="281" r:id="rId19"/>
    <p:sldId id="282" r:id="rId20"/>
    <p:sldId id="283" r:id="rId21"/>
    <p:sldId id="383" r:id="rId22"/>
    <p:sldId id="258" r:id="rId23"/>
    <p:sldId id="274" r:id="rId24"/>
    <p:sldId id="260" r:id="rId25"/>
    <p:sldId id="261" r:id="rId26"/>
    <p:sldId id="384" r:id="rId27"/>
    <p:sldId id="262" r:id="rId28"/>
    <p:sldId id="263" r:id="rId29"/>
    <p:sldId id="264" r:id="rId30"/>
    <p:sldId id="270" r:id="rId31"/>
  </p:sldIdLst>
  <p:sldSz cx="9144000" cy="6858000" type="screen4x3"/>
  <p:notesSz cx="9601200" cy="73152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37" roundtripDataSignature="AMtx7mg5DLSNQyN/pQ+JFAwtf//80uJpQ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B2A8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530"/>
    <p:restoredTop sz="63873"/>
  </p:normalViewPr>
  <p:slideViewPr>
    <p:cSldViewPr snapToGrid="0" snapToObjects="1">
      <p:cViewPr varScale="1">
        <p:scale>
          <a:sx n="76" d="100"/>
          <a:sy n="76" d="100"/>
        </p:scale>
        <p:origin x="2744" y="192"/>
      </p:cViewPr>
      <p:guideLst/>
    </p:cSldViewPr>
  </p:slideViewPr>
  <p:notesTextViewPr>
    <p:cViewPr>
      <p:scale>
        <a:sx n="155" d="100"/>
        <a:sy n="15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customschemas.google.com/relationships/presentationmetadata" Target="metadata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2"/>
            <a:ext cx="4160520" cy="3670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5438458" y="2"/>
            <a:ext cx="4160520" cy="3670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6948171"/>
            <a:ext cx="4160520" cy="3670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5438458" y="6948171"/>
            <a:ext cx="4160520" cy="3670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fld id="{00000000-1234-1234-1234-123412341234}" type="slidenum">
              <a:rPr lang="en-US"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3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1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/>
          </a:p>
        </p:txBody>
      </p:sp>
      <p:sp>
        <p:nvSpPr>
          <p:cNvPr id="31" name="Google Shape;31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Google Shape;237;p28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dirty="0"/>
          </a:p>
        </p:txBody>
      </p:sp>
      <p:sp>
        <p:nvSpPr>
          <p:cNvPr id="238" name="Google Shape;238;p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Google Shape;262;p29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dirty="0"/>
          </a:p>
        </p:txBody>
      </p:sp>
      <p:sp>
        <p:nvSpPr>
          <p:cNvPr id="263" name="Google Shape;263;p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" name="Google Shape;320;p30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dirty="0"/>
          </a:p>
        </p:txBody>
      </p:sp>
      <p:sp>
        <p:nvSpPr>
          <p:cNvPr id="321" name="Google Shape;321;p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" name="Google Shape;320;p30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dirty="0"/>
          </a:p>
        </p:txBody>
      </p:sp>
      <p:sp>
        <p:nvSpPr>
          <p:cNvPr id="321" name="Google Shape;321;p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236901625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" name="Google Shape;353;p60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dirty="0"/>
          </a:p>
        </p:txBody>
      </p:sp>
      <p:sp>
        <p:nvSpPr>
          <p:cNvPr id="354" name="Google Shape;354;p6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" name="Google Shape;369;g10fc0afc8c1_1_0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00" cy="2880300"/>
          </a:xfrm>
          <a:prstGeom prst="rect">
            <a:avLst/>
          </a:prstGeom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dirty="0"/>
          </a:p>
        </p:txBody>
      </p:sp>
      <p:sp>
        <p:nvSpPr>
          <p:cNvPr id="370" name="Google Shape;370;g10fc0afc8c1_1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44408158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" name="Google Shape;367;p3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68" name="Google Shape;368;p32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00" cy="288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dirty="0"/>
          </a:p>
        </p:txBody>
      </p:sp>
      <p:sp>
        <p:nvSpPr>
          <p:cNvPr id="369" name="Google Shape;369;p32:notes"/>
          <p:cNvSpPr txBox="1">
            <a:spLocks noGrp="1"/>
          </p:cNvSpPr>
          <p:nvPr>
            <p:ph type="sldNum" idx="12"/>
          </p:nvPr>
        </p:nvSpPr>
        <p:spPr>
          <a:xfrm>
            <a:off x="5438458" y="6948171"/>
            <a:ext cx="4160400" cy="36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16</a:t>
            </a:fld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7" name="Google Shape;397;p14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dirty="0"/>
          </a:p>
        </p:txBody>
      </p:sp>
      <p:sp>
        <p:nvSpPr>
          <p:cNvPr id="398" name="Google Shape;398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5" name="Google Shape;405;p15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dirty="0"/>
          </a:p>
        </p:txBody>
      </p:sp>
      <p:sp>
        <p:nvSpPr>
          <p:cNvPr id="406" name="Google Shape;406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3" name="Google Shape;413;p3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14" name="Google Shape;414;p33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00" cy="288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dirty="0"/>
          </a:p>
        </p:txBody>
      </p:sp>
      <p:sp>
        <p:nvSpPr>
          <p:cNvPr id="415" name="Google Shape;415;p33:notes"/>
          <p:cNvSpPr txBox="1">
            <a:spLocks noGrp="1"/>
          </p:cNvSpPr>
          <p:nvPr>
            <p:ph type="sldNum" idx="12"/>
          </p:nvPr>
        </p:nvSpPr>
        <p:spPr>
          <a:xfrm>
            <a:off x="5438458" y="6948171"/>
            <a:ext cx="4160400" cy="36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fld id="{00000000-1234-1234-1234-123412341234}" type="slidenum">
              <a:rPr lang="en-US"/>
              <a:t>19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" name="Google Shape;369;g10fc0afc8c1_1_0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00" cy="2880300"/>
          </a:xfrm>
          <a:prstGeom prst="rect">
            <a:avLst/>
          </a:prstGeom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dirty="0"/>
          </a:p>
        </p:txBody>
      </p:sp>
      <p:sp>
        <p:nvSpPr>
          <p:cNvPr id="370" name="Google Shape;370;g10fc0afc8c1_1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60892231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6" name="Google Shape;436;p3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37" name="Google Shape;437;p34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00" cy="288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dirty="0"/>
          </a:p>
        </p:txBody>
      </p:sp>
      <p:sp>
        <p:nvSpPr>
          <p:cNvPr id="438" name="Google Shape;438;p34:notes"/>
          <p:cNvSpPr txBox="1">
            <a:spLocks noGrp="1"/>
          </p:cNvSpPr>
          <p:nvPr>
            <p:ph type="sldNum" idx="12"/>
          </p:nvPr>
        </p:nvSpPr>
        <p:spPr>
          <a:xfrm>
            <a:off x="5438458" y="6948171"/>
            <a:ext cx="4160400" cy="36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fld id="{00000000-1234-1234-1234-123412341234}" type="slidenum">
              <a:rPr lang="en-US"/>
              <a:t>20</a:t>
            </a:fld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" name="Google Shape;369;g10fc0afc8c1_1_0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00" cy="2880300"/>
          </a:xfrm>
          <a:prstGeom prst="rect">
            <a:avLst/>
          </a:prstGeom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dirty="0"/>
          </a:p>
        </p:txBody>
      </p:sp>
      <p:sp>
        <p:nvSpPr>
          <p:cNvPr id="370" name="Google Shape;370;g10fc0afc8c1_1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98954911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5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dirty="0"/>
          </a:p>
        </p:txBody>
      </p:sp>
      <p:sp>
        <p:nvSpPr>
          <p:cNvPr id="44" name="Google Shape;44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6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1" name="Google Shape;51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67378227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7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dirty="0"/>
          </a:p>
        </p:txBody>
      </p:sp>
      <p:sp>
        <p:nvSpPr>
          <p:cNvPr id="58" name="Google Shape;58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5" name="Google Shape;65;p8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dirty="0"/>
          </a:p>
        </p:txBody>
      </p:sp>
      <p:sp>
        <p:nvSpPr>
          <p:cNvPr id="66" name="Google Shape;66;p8:notes"/>
          <p:cNvSpPr txBox="1">
            <a:spLocks noGrp="1"/>
          </p:cNvSpPr>
          <p:nvPr>
            <p:ph type="sldNum" idx="12"/>
          </p:nvPr>
        </p:nvSpPr>
        <p:spPr>
          <a:xfrm>
            <a:off x="5438458" y="6948171"/>
            <a:ext cx="4160520" cy="3670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fld id="{00000000-1234-1234-1234-123412341234}" type="slidenum">
              <a:rPr lang="en-US"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25</a:t>
            </a:fld>
            <a:endParaRPr sz="13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" name="Google Shape;369;g10fc0afc8c1_1_0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00" cy="2880300"/>
          </a:xfrm>
          <a:prstGeom prst="rect">
            <a:avLst/>
          </a:prstGeom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dirty="0"/>
          </a:p>
        </p:txBody>
      </p:sp>
      <p:sp>
        <p:nvSpPr>
          <p:cNvPr id="370" name="Google Shape;370;g10fc0afc8c1_1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842366316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9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dirty="0"/>
          </a:p>
        </p:txBody>
      </p:sp>
      <p:sp>
        <p:nvSpPr>
          <p:cNvPr id="73" name="Google Shape;73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0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dirty="0"/>
          </a:p>
        </p:txBody>
      </p:sp>
      <p:sp>
        <p:nvSpPr>
          <p:cNvPr id="80" name="Google Shape;80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7" name="Google Shape;87;p11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dirty="0"/>
          </a:p>
        </p:txBody>
      </p:sp>
      <p:sp>
        <p:nvSpPr>
          <p:cNvPr id="88" name="Google Shape;88;p11:notes"/>
          <p:cNvSpPr txBox="1">
            <a:spLocks noGrp="1"/>
          </p:cNvSpPr>
          <p:nvPr>
            <p:ph type="sldNum" idx="12"/>
          </p:nvPr>
        </p:nvSpPr>
        <p:spPr>
          <a:xfrm>
            <a:off x="5438458" y="6948171"/>
            <a:ext cx="4160520" cy="3670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fld id="{00000000-1234-1234-1234-123412341234}" type="slidenum">
              <a:rPr lang="en-US"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29</a:t>
            </a:fld>
            <a:endParaRPr sz="13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13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dirty="0"/>
          </a:p>
        </p:txBody>
      </p:sp>
      <p:sp>
        <p:nvSpPr>
          <p:cNvPr id="113" name="Google Shape;113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18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3" name="Google Shape;133;p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20" name="Google Shape;120;p26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00" cy="288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dirty="0"/>
          </a:p>
        </p:txBody>
      </p:sp>
      <p:sp>
        <p:nvSpPr>
          <p:cNvPr id="121" name="Google Shape;121;p26:notes"/>
          <p:cNvSpPr txBox="1">
            <a:spLocks noGrp="1"/>
          </p:cNvSpPr>
          <p:nvPr>
            <p:ph type="sldNum" idx="12"/>
          </p:nvPr>
        </p:nvSpPr>
        <p:spPr>
          <a:xfrm>
            <a:off x="5438458" y="6948171"/>
            <a:ext cx="4160400" cy="36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fld id="{00000000-1234-1234-1234-123412341234}" type="slidenum">
              <a:rPr lang="en-US"/>
              <a:t>4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43" name="Google Shape;143;p27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00" cy="288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dirty="0"/>
          </a:p>
        </p:txBody>
      </p:sp>
      <p:sp>
        <p:nvSpPr>
          <p:cNvPr id="144" name="Google Shape;144;p27:notes"/>
          <p:cNvSpPr txBox="1">
            <a:spLocks noGrp="1"/>
          </p:cNvSpPr>
          <p:nvPr>
            <p:ph type="sldNum" idx="12"/>
          </p:nvPr>
        </p:nvSpPr>
        <p:spPr>
          <a:xfrm>
            <a:off x="5438458" y="6948171"/>
            <a:ext cx="4160400" cy="36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5</a:t>
            </a:fld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16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dirty="0"/>
          </a:p>
        </p:txBody>
      </p:sp>
      <p:sp>
        <p:nvSpPr>
          <p:cNvPr id="180" name="Google Shape;180;p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p17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dirty="0"/>
          </a:p>
        </p:txBody>
      </p:sp>
      <p:sp>
        <p:nvSpPr>
          <p:cNvPr id="187" name="Google Shape;187;p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p18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dirty="0"/>
          </a:p>
        </p:txBody>
      </p:sp>
      <p:sp>
        <p:nvSpPr>
          <p:cNvPr id="207" name="Google Shape;207;p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p19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dirty="0"/>
          </a:p>
        </p:txBody>
      </p:sp>
      <p:sp>
        <p:nvSpPr>
          <p:cNvPr id="214" name="Google Shape;214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23"/>
          <p:cNvSpPr/>
          <p:nvPr/>
        </p:nvSpPr>
        <p:spPr>
          <a:xfrm>
            <a:off x="0" y="243840"/>
            <a:ext cx="9144000" cy="4988560"/>
          </a:xfrm>
          <a:prstGeom prst="rect">
            <a:avLst/>
          </a:prstGeom>
          <a:blipFill rotWithShape="1">
            <a:blip r:embed="rId2">
              <a:alphaModFix/>
            </a:blip>
            <a:tile tx="0" ty="0" sx="80000" sy="80000" flip="none" algn="tl"/>
          </a:blip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endParaRPr sz="2000" b="0" i="0" u="none" strike="noStrike" cap="none">
              <a:solidFill>
                <a:srgbClr val="C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" name="Google Shape;19;p23"/>
          <p:cNvSpPr txBox="1">
            <a:spLocks noGrp="1"/>
          </p:cNvSpPr>
          <p:nvPr>
            <p:ph type="ctrTitle"/>
          </p:nvPr>
        </p:nvSpPr>
        <p:spPr>
          <a:xfrm>
            <a:off x="685800" y="2043587"/>
            <a:ext cx="7772400" cy="14672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6000" b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23"/>
          <p:cNvSpPr txBox="1">
            <a:spLocks noGrp="1"/>
          </p:cNvSpPr>
          <p:nvPr>
            <p:ph type="subTitle" idx="1"/>
          </p:nvPr>
        </p:nvSpPr>
        <p:spPr>
          <a:xfrm>
            <a:off x="685800" y="5374529"/>
            <a:ext cx="7772400" cy="5938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SzPts val="1920"/>
              <a:buNone/>
              <a:defRPr sz="3200" b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SzPts val="2420"/>
              <a:buNone/>
              <a:defRPr/>
            </a:lvl2pPr>
            <a:lvl3pPr lvl="2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/>
            </a:lvl3pPr>
            <a:lvl4pPr lvl="3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Font typeface="Calibri"/>
              <a:buNone/>
              <a:defRPr/>
            </a:lvl4pPr>
            <a:lvl5pPr lvl="4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Font typeface="Calibri"/>
              <a:buNone/>
              <a:defRPr/>
            </a:lvl5pPr>
            <a:lvl6pPr lvl="5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6pPr>
            <a:lvl7pPr lvl="6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7pPr>
            <a:lvl8pPr lvl="7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8pPr>
            <a:lvl9pPr lvl="8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23"/>
          <p:cNvSpPr txBox="1">
            <a:spLocks noGrp="1"/>
          </p:cNvSpPr>
          <p:nvPr>
            <p:ph type="sldNum" idx="12"/>
          </p:nvPr>
        </p:nvSpPr>
        <p:spPr>
          <a:xfrm>
            <a:off x="8534400" y="6492875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22" name="Google Shape;22;p2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52400" y="6590918"/>
            <a:ext cx="2150721" cy="169037"/>
          </a:xfrm>
          <a:prstGeom prst="rect">
            <a:avLst/>
          </a:prstGeom>
          <a:noFill/>
          <a:ln>
            <a:noFill/>
          </a:ln>
        </p:spPr>
      </p:pic>
      <p:sp>
        <p:nvSpPr>
          <p:cNvPr id="23" name="Google Shape;23;p23"/>
          <p:cNvSpPr txBox="1"/>
          <p:nvPr/>
        </p:nvSpPr>
        <p:spPr>
          <a:xfrm>
            <a:off x="685800" y="664882"/>
            <a:ext cx="7772400" cy="5775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2A85"/>
              </a:buClr>
              <a:buSzPts val="1920"/>
              <a:buFont typeface="Noto Sans Symbols"/>
              <a:buNone/>
            </a:pPr>
            <a:r>
              <a:rPr lang="en-US" sz="32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CSE 390B, Autumn 2022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" name="Google Shape;24;p23"/>
          <p:cNvSpPr txBox="1"/>
          <p:nvPr/>
        </p:nvSpPr>
        <p:spPr>
          <a:xfrm>
            <a:off x="685800" y="1214004"/>
            <a:ext cx="8252138" cy="5775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2A85"/>
              </a:buClr>
              <a:buSzPts val="1920"/>
              <a:buFont typeface="Noto Sans Symbols"/>
              <a:buNone/>
            </a:pPr>
            <a:r>
              <a:rPr lang="en-US" sz="2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Building Academic Success Through Bottom-Up Computing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" name="Google Shape;13;p22">
            <a:extLst>
              <a:ext uri="{FF2B5EF4-FFF2-40B4-BE49-F238E27FC236}">
                <a16:creationId xmlns:a16="http://schemas.microsoft.com/office/drawing/2014/main" id="{533E278C-D9FD-EF49-66FB-AE885D84B525}"/>
              </a:ext>
            </a:extLst>
          </p:cNvPr>
          <p:cNvSpPr/>
          <p:nvPr userDrawn="1"/>
        </p:nvSpPr>
        <p:spPr>
          <a:xfrm>
            <a:off x="0" y="0"/>
            <a:ext cx="9144000" cy="228600"/>
          </a:xfrm>
          <a:prstGeom prst="rect">
            <a:avLst/>
          </a:prstGeom>
          <a:solidFill>
            <a:srgbClr val="4B2A85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10" name="Google Shape;14;p22">
            <a:extLst>
              <a:ext uri="{FF2B5EF4-FFF2-40B4-BE49-F238E27FC236}">
                <a16:creationId xmlns:a16="http://schemas.microsoft.com/office/drawing/2014/main" id="{DA68D6DF-295E-7833-7448-BEC0E43CB9C6}"/>
              </a:ext>
            </a:extLst>
          </p:cNvPr>
          <p:cNvPicPr preferRelativeResize="0"/>
          <p:nvPr userDrawn="1"/>
        </p:nvPicPr>
        <p:blipFill rotWithShape="1">
          <a:blip r:embed="rId4">
            <a:alphaModFix/>
          </a:blip>
          <a:srcRect/>
          <a:stretch/>
        </p:blipFill>
        <p:spPr>
          <a:xfrm>
            <a:off x="26376" y="25342"/>
            <a:ext cx="2150721" cy="169037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Google Shape;16;p22">
            <a:extLst>
              <a:ext uri="{FF2B5EF4-FFF2-40B4-BE49-F238E27FC236}">
                <a16:creationId xmlns:a16="http://schemas.microsoft.com/office/drawing/2014/main" id="{5D43F233-5691-286E-F59A-F6E35894D0DD}"/>
              </a:ext>
            </a:extLst>
          </p:cNvPr>
          <p:cNvSpPr txBox="1"/>
          <p:nvPr userDrawn="1"/>
        </p:nvSpPr>
        <p:spPr>
          <a:xfrm>
            <a:off x="0" y="27429"/>
            <a:ext cx="9144000" cy="1692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11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Lecture 11: Building a Computer &amp; Midterm Practice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" name="Google Shape;15;p22">
            <a:extLst>
              <a:ext uri="{FF2B5EF4-FFF2-40B4-BE49-F238E27FC236}">
                <a16:creationId xmlns:a16="http://schemas.microsoft.com/office/drawing/2014/main" id="{2C24576E-B032-BDDD-0586-7F99C3AA15D2}"/>
              </a:ext>
            </a:extLst>
          </p:cNvPr>
          <p:cNvSpPr txBox="1"/>
          <p:nvPr userDrawn="1"/>
        </p:nvSpPr>
        <p:spPr>
          <a:xfrm>
            <a:off x="7362275" y="27386"/>
            <a:ext cx="1781700" cy="1692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0" anchor="ctr" anchorCtr="0">
            <a:sp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11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CSE 390B, Autumn 2022</a:t>
            </a:r>
            <a:endParaRPr sz="1100" b="0" i="0" u="none" strike="noStrike" cap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24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24"/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8366125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60680" algn="l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  <a:defRPr sz="2600" b="0"/>
            </a:lvl1pPr>
            <a:lvl2pPr marL="914400" lvl="1" indent="-382269" algn="l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Font typeface="Noto Sans Symbols"/>
              <a:buChar char="▪"/>
              <a:defRPr sz="2200"/>
            </a:lvl2pPr>
            <a:lvl3pPr marL="1371600" lvl="2" indent="-36830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2200"/>
              <a:buFont typeface="Arial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800"/>
              <a:buFont typeface="Calibri"/>
              <a:buChar char="–"/>
              <a:defRPr sz="1800"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Font typeface="Calibri"/>
              <a:buChar char="»"/>
              <a:defRPr sz="1800"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28" name="Google Shape;28;p24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2"/>
          <p:cNvSpPr txBox="1">
            <a:spLocks noGrp="1"/>
          </p:cNvSpPr>
          <p:nvPr>
            <p:ph type="title"/>
          </p:nvPr>
        </p:nvSpPr>
        <p:spPr>
          <a:xfrm>
            <a:off x="374090" y="371182"/>
            <a:ext cx="8388910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9pPr>
          </a:lstStyle>
          <a:p>
            <a:endParaRPr/>
          </a:p>
        </p:txBody>
      </p:sp>
      <p:sp>
        <p:nvSpPr>
          <p:cNvPr id="11" name="Google Shape;11;p22"/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8366125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2766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rgbClr val="4B2A85"/>
              </a:buClr>
              <a:buSzPts val="1560"/>
              <a:buFont typeface="Noto Sans Symbols"/>
              <a:buChar char="❖"/>
              <a:defRPr sz="2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2269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rgbClr val="4B2A85"/>
              </a:buClr>
              <a:buSzPts val="2420"/>
              <a:buFont typeface="Calibri"/>
              <a:buChar char="▪"/>
              <a:defRPr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302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4B2A85"/>
              </a:buClr>
              <a:buSzPts val="1600"/>
              <a:buFont typeface="Calibri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4B2A85"/>
              </a:buClr>
              <a:buSzPts val="2000"/>
              <a:buFont typeface="Calibri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4B2A85"/>
              </a:buClr>
              <a:buSzPts val="2000"/>
              <a:buFont typeface="Calibri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22"/>
          <p:cNvSpPr txBox="1">
            <a:spLocks noGrp="1"/>
          </p:cNvSpPr>
          <p:nvPr>
            <p:ph type="sldNum" idx="12"/>
          </p:nvPr>
        </p:nvSpPr>
        <p:spPr>
          <a:xfrm>
            <a:off x="8534400" y="6492875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" name="Google Shape;13;p22">
            <a:extLst>
              <a:ext uri="{FF2B5EF4-FFF2-40B4-BE49-F238E27FC236}">
                <a16:creationId xmlns:a16="http://schemas.microsoft.com/office/drawing/2014/main" id="{A6C927CC-8AF7-75EE-9721-AA1644690902}"/>
              </a:ext>
            </a:extLst>
          </p:cNvPr>
          <p:cNvSpPr/>
          <p:nvPr userDrawn="1"/>
        </p:nvSpPr>
        <p:spPr>
          <a:xfrm>
            <a:off x="0" y="0"/>
            <a:ext cx="9144000" cy="228600"/>
          </a:xfrm>
          <a:prstGeom prst="rect">
            <a:avLst/>
          </a:prstGeom>
          <a:solidFill>
            <a:srgbClr val="4B2A85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3" name="Google Shape;14;p22">
            <a:extLst>
              <a:ext uri="{FF2B5EF4-FFF2-40B4-BE49-F238E27FC236}">
                <a16:creationId xmlns:a16="http://schemas.microsoft.com/office/drawing/2014/main" id="{D3E17228-C76A-5219-B42A-DC092A017DB8}"/>
              </a:ext>
            </a:extLst>
          </p:cNvPr>
          <p:cNvPicPr preferRelativeResize="0"/>
          <p:nvPr userDrawn="1"/>
        </p:nvPicPr>
        <p:blipFill rotWithShape="1">
          <a:blip r:embed="rId4">
            <a:alphaModFix/>
          </a:blip>
          <a:srcRect/>
          <a:stretch/>
        </p:blipFill>
        <p:spPr>
          <a:xfrm>
            <a:off x="26376" y="25342"/>
            <a:ext cx="2150721" cy="169037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Google Shape;16;p22">
            <a:extLst>
              <a:ext uri="{FF2B5EF4-FFF2-40B4-BE49-F238E27FC236}">
                <a16:creationId xmlns:a16="http://schemas.microsoft.com/office/drawing/2014/main" id="{E306D371-05DB-433B-70ED-44E7C9981B40}"/>
              </a:ext>
            </a:extLst>
          </p:cNvPr>
          <p:cNvSpPr txBox="1"/>
          <p:nvPr userDrawn="1"/>
        </p:nvSpPr>
        <p:spPr>
          <a:xfrm>
            <a:off x="0" y="27429"/>
            <a:ext cx="9144000" cy="1692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11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Lecture 11: Building a Computer &amp; Midterm Practice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" name="Google Shape;15;p22">
            <a:extLst>
              <a:ext uri="{FF2B5EF4-FFF2-40B4-BE49-F238E27FC236}">
                <a16:creationId xmlns:a16="http://schemas.microsoft.com/office/drawing/2014/main" id="{8E55254A-48FB-2820-2EEA-EA4E0487E352}"/>
              </a:ext>
            </a:extLst>
          </p:cNvPr>
          <p:cNvSpPr txBox="1"/>
          <p:nvPr userDrawn="1"/>
        </p:nvSpPr>
        <p:spPr>
          <a:xfrm>
            <a:off x="7362275" y="27386"/>
            <a:ext cx="1781700" cy="1692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0" anchor="ctr" anchorCtr="0">
            <a:sp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11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CSE 390B, Autumn 2022</a:t>
            </a:r>
            <a:endParaRPr sz="1100" b="0" i="0" u="none" strike="noStrike" cap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1"/>
          <p:cNvSpPr txBox="1">
            <a:spLocks noGrp="1"/>
          </p:cNvSpPr>
          <p:nvPr>
            <p:ph type="ctrTitle"/>
          </p:nvPr>
        </p:nvSpPr>
        <p:spPr>
          <a:xfrm>
            <a:off x="685799" y="2431662"/>
            <a:ext cx="7957457" cy="17891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b="0" dirty="0"/>
              <a:t>Building a Computer &amp; Midterm Practice</a:t>
            </a:r>
            <a:endParaRPr sz="3100" dirty="0"/>
          </a:p>
        </p:txBody>
      </p:sp>
      <p:sp>
        <p:nvSpPr>
          <p:cNvPr id="34" name="Google Shape;34;p1"/>
          <p:cNvSpPr txBox="1">
            <a:spLocks noGrp="1"/>
          </p:cNvSpPr>
          <p:nvPr>
            <p:ph type="subTitle" idx="1"/>
          </p:nvPr>
        </p:nvSpPr>
        <p:spPr>
          <a:xfrm>
            <a:off x="685799" y="5240634"/>
            <a:ext cx="7772400" cy="12581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40"/>
              <a:buNone/>
            </a:pPr>
            <a:r>
              <a:rPr lang="en-US" sz="2400" dirty="0"/>
              <a:t>Building a Computer, Hack CPU Interface, Midterm Topics Brainstorm and Practice Problems, Project 6 Overview</a:t>
            </a:r>
            <a:endParaRPr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Google Shape;240;p28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Combining Fetch &amp; Execute</a:t>
            </a:r>
            <a:endParaRPr/>
          </a:p>
        </p:txBody>
      </p:sp>
      <p:sp>
        <p:nvSpPr>
          <p:cNvPr id="241" name="Google Shape;241;p28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10</a:t>
            </a:fld>
            <a:endParaRPr/>
          </a:p>
        </p:txBody>
      </p:sp>
      <p:sp>
        <p:nvSpPr>
          <p:cNvPr id="242" name="Google Shape;242;p28"/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8366125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None/>
            </a:pP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None/>
            </a:pP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None/>
            </a:pP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None/>
            </a:pP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None/>
            </a:pP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None/>
            </a:pPr>
            <a:endParaRPr dirty="0"/>
          </a:p>
          <a:p>
            <a:pPr marL="0" lvl="0" indent="0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None/>
            </a:pPr>
            <a:endParaRPr dirty="0"/>
          </a:p>
          <a:p>
            <a:pPr marL="0" lvl="0" indent="0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None/>
            </a:pPr>
            <a:endParaRPr dirty="0"/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Char char="❖"/>
            </a:pPr>
            <a:r>
              <a:rPr lang="en-US" dirty="0"/>
              <a:t>Could we implement with </a:t>
            </a:r>
            <a:r>
              <a:rPr lang="en-US" b="1" dirty="0">
                <a:latin typeface="Courier New"/>
                <a:ea typeface="Courier New"/>
                <a:cs typeface="Courier New"/>
                <a:sym typeface="Courier New"/>
              </a:rPr>
              <a:t>RAM16K.hdl</a:t>
            </a:r>
            <a:r>
              <a:rPr lang="en-US" dirty="0"/>
              <a:t>?</a:t>
            </a:r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dirty="0"/>
              <a:t>(Hint: Think about the I/O of RAM)</a:t>
            </a: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None/>
            </a:pPr>
            <a:endParaRPr dirty="0"/>
          </a:p>
        </p:txBody>
      </p:sp>
      <p:grpSp>
        <p:nvGrpSpPr>
          <p:cNvPr id="243" name="Google Shape;243;p28"/>
          <p:cNvGrpSpPr/>
          <p:nvPr/>
        </p:nvGrpSpPr>
        <p:grpSpPr>
          <a:xfrm>
            <a:off x="422632" y="1159044"/>
            <a:ext cx="8275375" cy="3602770"/>
            <a:chOff x="447625" y="1361150"/>
            <a:chExt cx="8275375" cy="3602770"/>
          </a:xfrm>
        </p:grpSpPr>
        <p:sp>
          <p:nvSpPr>
            <p:cNvPr id="244" name="Google Shape;244;p28"/>
            <p:cNvSpPr/>
            <p:nvPr/>
          </p:nvSpPr>
          <p:spPr>
            <a:xfrm>
              <a:off x="883875" y="2108325"/>
              <a:ext cx="1956300" cy="1326000"/>
            </a:xfrm>
            <a:prstGeom prst="rect">
              <a:avLst/>
            </a:prstGeom>
            <a:solidFill>
              <a:srgbClr val="CFE2F3"/>
            </a:solidFill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en-US" sz="1400" b="1" i="0" u="none" strike="noStrike" cap="none">
                  <a:solidFill>
                    <a:srgbClr val="000000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0101110011100110</a:t>
              </a:r>
              <a:endParaRPr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en-US" sz="1400" b="1" i="0" u="none" strike="noStrike" cap="none">
                  <a:solidFill>
                    <a:srgbClr val="000000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1011000101010100</a:t>
              </a:r>
              <a:endParaRPr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en-US" sz="1400" b="1" i="0" u="none" strike="noStrike" cap="none">
                  <a:solidFill>
                    <a:srgbClr val="000000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1110001011111100</a:t>
              </a:r>
              <a:endParaRPr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en-US" sz="1400" b="1" i="0" u="none" strike="noStrike" cap="none">
                  <a:solidFill>
                    <a:srgbClr val="000000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...</a:t>
              </a:r>
              <a:endParaRPr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200" b="0" i="0" u="none" strike="noStrike" cap="none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endParaRPr>
            </a:p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en-US" sz="12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Instructions</a:t>
              </a:r>
              <a:endPara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45" name="Google Shape;245;p28"/>
            <p:cNvSpPr/>
            <p:nvPr/>
          </p:nvSpPr>
          <p:spPr>
            <a:xfrm>
              <a:off x="883875" y="3434325"/>
              <a:ext cx="1956300" cy="1407000"/>
            </a:xfrm>
            <a:prstGeom prst="rect">
              <a:avLst/>
            </a:prstGeom>
            <a:solidFill>
              <a:srgbClr val="D9EAD3"/>
            </a:solidFill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en-US" sz="1400" b="1" i="0" u="none" strike="noStrike" cap="none">
                  <a:solidFill>
                    <a:srgbClr val="000000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1100101010010101</a:t>
              </a:r>
              <a:endParaRPr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en-US" sz="1400" b="1" i="0" u="none" strike="noStrike" cap="none">
                  <a:solidFill>
                    <a:srgbClr val="000000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1100100101100111</a:t>
              </a:r>
              <a:endParaRPr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en-US" sz="1400" b="1" i="0" u="none" strike="noStrike" cap="none">
                  <a:solidFill>
                    <a:srgbClr val="000000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0011001010101011</a:t>
              </a:r>
              <a:endParaRPr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en-US" sz="1400" b="1" i="0" u="none" strike="noStrike" cap="none">
                  <a:solidFill>
                    <a:srgbClr val="000000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...</a:t>
              </a:r>
              <a:endParaRPr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endParaRPr>
            </a:p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en-US" sz="12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Data</a:t>
              </a:r>
              <a:endPara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46" name="Google Shape;246;p28"/>
            <p:cNvSpPr/>
            <p:nvPr/>
          </p:nvSpPr>
          <p:spPr>
            <a:xfrm>
              <a:off x="447625" y="2108325"/>
              <a:ext cx="436200" cy="13260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en-US" sz="1400" b="1" i="0" u="none" strike="noStrike" cap="none">
                  <a:solidFill>
                    <a:srgbClr val="000000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0</a:t>
              </a:r>
              <a:endParaRPr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en-US" sz="1400" b="1" i="0" u="none" strike="noStrike" cap="none">
                  <a:solidFill>
                    <a:srgbClr val="000000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1</a:t>
              </a:r>
              <a:endParaRPr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en-US" sz="1400" b="1" i="0" u="none" strike="noStrike" cap="none">
                  <a:solidFill>
                    <a:srgbClr val="000000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2</a:t>
              </a:r>
              <a:endParaRPr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</p:txBody>
        </p:sp>
        <p:sp>
          <p:nvSpPr>
            <p:cNvPr id="247" name="Google Shape;247;p28"/>
            <p:cNvSpPr/>
            <p:nvPr/>
          </p:nvSpPr>
          <p:spPr>
            <a:xfrm>
              <a:off x="447625" y="3434325"/>
              <a:ext cx="538200" cy="13260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en-US" sz="1400" b="1" i="0" u="none" strike="noStrike" cap="none">
                  <a:solidFill>
                    <a:srgbClr val="000000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n</a:t>
              </a:r>
              <a:endParaRPr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en-US" sz="1400" b="1" i="0" u="none" strike="noStrike" cap="none">
                  <a:solidFill>
                    <a:srgbClr val="000000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n+1</a:t>
              </a:r>
              <a:endParaRPr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en-US" sz="1400" b="1" i="0" u="none" strike="noStrike" cap="none">
                  <a:solidFill>
                    <a:srgbClr val="000000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n+2</a:t>
              </a:r>
              <a:endParaRPr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</p:txBody>
        </p:sp>
        <p:sp>
          <p:nvSpPr>
            <p:cNvPr id="248" name="Google Shape;248;p28"/>
            <p:cNvSpPr/>
            <p:nvPr/>
          </p:nvSpPr>
          <p:spPr>
            <a:xfrm rot="-5400000">
              <a:off x="3429163" y="4133670"/>
              <a:ext cx="406200" cy="1254300"/>
            </a:xfrm>
            <a:prstGeom prst="upArrow">
              <a:avLst>
                <a:gd name="adj1" fmla="val 50000"/>
                <a:gd name="adj2" fmla="val 50000"/>
              </a:avLst>
            </a:prstGeom>
            <a:solidFill>
              <a:srgbClr val="C27BA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9" name="Google Shape;249;p28"/>
            <p:cNvSpPr/>
            <p:nvPr/>
          </p:nvSpPr>
          <p:spPr>
            <a:xfrm rot="5400000">
              <a:off x="4014475" y="817975"/>
              <a:ext cx="406200" cy="2424900"/>
            </a:xfrm>
            <a:prstGeom prst="upArrow">
              <a:avLst>
                <a:gd name="adj1" fmla="val 50000"/>
                <a:gd name="adj2" fmla="val 50000"/>
              </a:avLst>
            </a:prstGeom>
            <a:solidFill>
              <a:srgbClr val="F1C23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0" name="Google Shape;250;p28"/>
            <p:cNvSpPr/>
            <p:nvPr/>
          </p:nvSpPr>
          <p:spPr>
            <a:xfrm>
              <a:off x="6378075" y="3852675"/>
              <a:ext cx="738300" cy="570300"/>
            </a:xfrm>
            <a:prstGeom prst="rect">
              <a:avLst/>
            </a:prstGeom>
            <a:solidFill>
              <a:srgbClr val="F2F2F2"/>
            </a:solidFill>
            <a:ln w="25400" cap="flat" cmpd="sng">
              <a:solidFill>
                <a:srgbClr val="66666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200"/>
                <a:buFont typeface="Arial"/>
                <a:buNone/>
              </a:pPr>
              <a:r>
                <a:rPr lang="en-US" sz="2000" b="1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PC</a:t>
              </a:r>
              <a:endParaRPr sz="20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51" name="Google Shape;251;p28"/>
            <p:cNvSpPr/>
            <p:nvPr/>
          </p:nvSpPr>
          <p:spPr>
            <a:xfrm>
              <a:off x="7116375" y="3852675"/>
              <a:ext cx="738300" cy="570300"/>
            </a:xfrm>
            <a:prstGeom prst="rect">
              <a:avLst/>
            </a:prstGeom>
            <a:solidFill>
              <a:srgbClr val="FFF2CC"/>
            </a:solidFill>
            <a:ln w="25400" cap="flat" cmpd="sng">
              <a:solidFill>
                <a:srgbClr val="66666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200"/>
                <a:buFont typeface="Arial"/>
                <a:buNone/>
              </a:pPr>
              <a:r>
                <a:rPr lang="en-US" sz="2000" b="0" i="0" u="none" strike="noStrike" cap="none">
                  <a:solidFill>
                    <a:srgbClr val="000000"/>
                  </a:solidFill>
                  <a:latin typeface="Consolas"/>
                  <a:ea typeface="Consolas"/>
                  <a:cs typeface="Consolas"/>
                  <a:sym typeface="Consolas"/>
                </a:rPr>
                <a:t>1</a:t>
              </a:r>
              <a:endParaRPr sz="2000" b="0" i="0" u="none" strike="noStrike" cap="none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endParaRPr>
            </a:p>
          </p:txBody>
        </p:sp>
        <p:sp>
          <p:nvSpPr>
            <p:cNvPr id="252" name="Google Shape;252;p28"/>
            <p:cNvSpPr/>
            <p:nvPr/>
          </p:nvSpPr>
          <p:spPr>
            <a:xfrm>
              <a:off x="447625" y="1450850"/>
              <a:ext cx="2557500" cy="3487200"/>
            </a:xfrm>
            <a:prstGeom prst="rect">
              <a:avLst/>
            </a:prstGeom>
            <a:noFill/>
            <a:ln w="38100" cap="flat" cmpd="sng">
              <a:solidFill>
                <a:srgbClr val="66666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1000"/>
                </a:spcBef>
                <a:spcAft>
                  <a:spcPts val="0"/>
                </a:spcAft>
                <a:buClr>
                  <a:srgbClr val="000000"/>
                </a:buClr>
                <a:buSzPts val="2000"/>
                <a:buFont typeface="Arial"/>
                <a:buNone/>
              </a:pPr>
              <a:r>
                <a:rPr lang="en-US" sz="2000" b="1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MEMORY</a:t>
              </a:r>
              <a:endParaRPr sz="20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53" name="Google Shape;253;p28"/>
            <p:cNvSpPr txBox="1"/>
            <p:nvPr/>
          </p:nvSpPr>
          <p:spPr>
            <a:xfrm>
              <a:off x="3005125" y="3356600"/>
              <a:ext cx="1714500" cy="365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en-US" sz="1400" b="0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Memory Input: Address</a:t>
              </a:r>
              <a:endParaRPr sz="1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54" name="Google Shape;254;p28"/>
            <p:cNvSpPr txBox="1"/>
            <p:nvPr/>
          </p:nvSpPr>
          <p:spPr>
            <a:xfrm>
              <a:off x="3053700" y="1361150"/>
              <a:ext cx="1714500" cy="365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en-US" sz="1400" b="0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Memory Output: Data</a:t>
              </a:r>
              <a:endParaRPr sz="1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55" name="Google Shape;255;p28"/>
            <p:cNvSpPr txBox="1"/>
            <p:nvPr/>
          </p:nvSpPr>
          <p:spPr>
            <a:xfrm>
              <a:off x="5546575" y="1657200"/>
              <a:ext cx="1254300" cy="624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700"/>
                <a:buFont typeface="Arial"/>
                <a:buNone/>
              </a:pPr>
              <a:r>
                <a:rPr lang="en-US" sz="1700" b="1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Instruction</a:t>
              </a:r>
              <a:endParaRPr sz="17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700"/>
                <a:buFont typeface="Arial"/>
                <a:buNone/>
              </a:pPr>
              <a:r>
                <a:rPr lang="en-US" sz="1700" b="1" i="0" u="none" strike="noStrike" cap="none">
                  <a:solidFill>
                    <a:srgbClr val="000000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D=A;JMP</a:t>
              </a:r>
              <a:endParaRPr sz="17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</p:txBody>
        </p:sp>
        <p:sp>
          <p:nvSpPr>
            <p:cNvPr id="256" name="Google Shape;256;p28"/>
            <p:cNvSpPr txBox="1"/>
            <p:nvPr/>
          </p:nvSpPr>
          <p:spPr>
            <a:xfrm>
              <a:off x="4340600" y="3934725"/>
              <a:ext cx="1956300" cy="406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700"/>
                <a:buFont typeface="Arial"/>
                <a:buNone/>
              </a:pPr>
              <a:r>
                <a:rPr lang="en-US" sz="1700" b="1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Instruction Address</a:t>
              </a:r>
              <a:endParaRPr sz="1700" b="0" i="0" u="none" strike="noStrike" cap="none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endParaRPr>
            </a:p>
          </p:txBody>
        </p:sp>
        <p:sp>
          <p:nvSpPr>
            <p:cNvPr id="257" name="Google Shape;257;p28"/>
            <p:cNvSpPr/>
            <p:nvPr/>
          </p:nvSpPr>
          <p:spPr>
            <a:xfrm rot="-5400000">
              <a:off x="3429163" y="3576945"/>
              <a:ext cx="406200" cy="1254300"/>
            </a:xfrm>
            <a:prstGeom prst="upArrow">
              <a:avLst>
                <a:gd name="adj1" fmla="val 50000"/>
                <a:gd name="adj2" fmla="val 50000"/>
              </a:avLst>
            </a:prstGeom>
            <a:solidFill>
              <a:srgbClr val="C27BA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8" name="Google Shape;258;p28"/>
            <p:cNvSpPr txBox="1"/>
            <p:nvPr/>
          </p:nvSpPr>
          <p:spPr>
            <a:xfrm>
              <a:off x="4340600" y="4550913"/>
              <a:ext cx="4382400" cy="406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700"/>
                <a:buFont typeface="Arial"/>
                <a:buNone/>
              </a:pPr>
              <a:r>
                <a:rPr lang="en-US" sz="1700" b="1" i="0" u="none" strike="noStrike" cap="none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Data Address</a:t>
              </a:r>
              <a:r>
                <a:rPr lang="en-US" sz="1700" b="0" i="0" u="none" strike="noStrike" cap="none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     (From instruction or register)</a:t>
              </a:r>
              <a:endParaRPr sz="1700" b="0" i="0" u="none" strike="noStrike" cap="none" dirty="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endParaRPr>
            </a:p>
          </p:txBody>
        </p:sp>
        <p:sp>
          <p:nvSpPr>
            <p:cNvPr id="259" name="Google Shape;259;p28"/>
            <p:cNvSpPr/>
            <p:nvPr/>
          </p:nvSpPr>
          <p:spPr>
            <a:xfrm rot="5400000">
              <a:off x="4014475" y="1416413"/>
              <a:ext cx="406200" cy="2424900"/>
            </a:xfrm>
            <a:prstGeom prst="upArrow">
              <a:avLst>
                <a:gd name="adj1" fmla="val 50000"/>
                <a:gd name="adj2" fmla="val 50000"/>
              </a:avLst>
            </a:prstGeom>
            <a:solidFill>
              <a:srgbClr val="76A5A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0" name="Google Shape;260;p28"/>
            <p:cNvSpPr txBox="1"/>
            <p:nvPr/>
          </p:nvSpPr>
          <p:spPr>
            <a:xfrm>
              <a:off x="5546575" y="2390875"/>
              <a:ext cx="1254300" cy="624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700"/>
                <a:buFont typeface="Arial"/>
                <a:buNone/>
              </a:pPr>
              <a:r>
                <a:rPr lang="en-US" sz="1700" b="1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Data</a:t>
              </a:r>
              <a:endParaRPr sz="17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700"/>
                <a:buFont typeface="Arial"/>
                <a:buNone/>
              </a:pPr>
              <a:r>
                <a:rPr lang="en-US" sz="1700" b="0" i="0" u="none" strike="noStrike" cap="none">
                  <a:solidFill>
                    <a:srgbClr val="000000"/>
                  </a:solidFill>
                  <a:latin typeface="Consolas"/>
                  <a:ea typeface="Consolas"/>
                  <a:cs typeface="Consolas"/>
                  <a:sym typeface="Consolas"/>
                </a:rPr>
                <a:t>245</a:t>
              </a:r>
              <a:endParaRPr sz="1700" b="0" i="0" u="none" strike="noStrike" cap="none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endParaRPr>
            </a:p>
          </p:txBody>
        </p:sp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Google Shape;265;p29"/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8366125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None/>
            </a:pP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None/>
            </a:pP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None/>
            </a:pP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None/>
            </a:pP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None/>
            </a:pP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None/>
            </a:pP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None/>
            </a:pPr>
            <a:endParaRPr dirty="0"/>
          </a:p>
          <a:p>
            <a:pPr marL="0" lvl="0" indent="0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None/>
            </a:pPr>
            <a:endParaRPr dirty="0"/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Char char="❖"/>
            </a:pPr>
            <a:r>
              <a:rPr lang="en-US" dirty="0"/>
              <a:t>Could we implement with </a:t>
            </a:r>
            <a:r>
              <a:rPr lang="en-US" b="1" dirty="0">
                <a:latin typeface="Courier New"/>
                <a:ea typeface="Courier New"/>
                <a:cs typeface="Courier New"/>
                <a:sym typeface="Courier New"/>
              </a:rPr>
              <a:t>RAM16K.hdl</a:t>
            </a:r>
            <a:r>
              <a:rPr lang="en-US" dirty="0"/>
              <a:t>?</a:t>
            </a:r>
            <a:endParaRPr dirty="0"/>
          </a:p>
          <a:p>
            <a:pPr marL="804672" lvl="1" indent="-347472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b="1" dirty="0">
                <a:solidFill>
                  <a:srgbClr val="FF0000"/>
                </a:solidFill>
              </a:rPr>
              <a:t>No! </a:t>
            </a:r>
            <a:r>
              <a:rPr lang="en-US" dirty="0"/>
              <a:t>Our memory chips only have one input and one output</a:t>
            </a:r>
            <a:endParaRPr dirty="0"/>
          </a:p>
        </p:txBody>
      </p:sp>
      <p:sp>
        <p:nvSpPr>
          <p:cNvPr id="266" name="Google Shape;266;p29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Combining Fetch &amp; Execute</a:t>
            </a:r>
            <a:endParaRPr/>
          </a:p>
        </p:txBody>
      </p:sp>
      <p:sp>
        <p:nvSpPr>
          <p:cNvPr id="267" name="Google Shape;267;p29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11</a:t>
            </a:fld>
            <a:endParaRPr/>
          </a:p>
        </p:txBody>
      </p:sp>
      <p:grpSp>
        <p:nvGrpSpPr>
          <p:cNvPr id="268" name="Google Shape;268;p29"/>
          <p:cNvGrpSpPr/>
          <p:nvPr/>
        </p:nvGrpSpPr>
        <p:grpSpPr>
          <a:xfrm>
            <a:off x="422632" y="1159044"/>
            <a:ext cx="8275375" cy="3602770"/>
            <a:chOff x="447625" y="1361150"/>
            <a:chExt cx="8275375" cy="3602770"/>
          </a:xfrm>
        </p:grpSpPr>
        <p:sp>
          <p:nvSpPr>
            <p:cNvPr id="269" name="Google Shape;269;p29"/>
            <p:cNvSpPr/>
            <p:nvPr/>
          </p:nvSpPr>
          <p:spPr>
            <a:xfrm>
              <a:off x="883875" y="2108325"/>
              <a:ext cx="1956300" cy="1326000"/>
            </a:xfrm>
            <a:prstGeom prst="rect">
              <a:avLst/>
            </a:prstGeom>
            <a:solidFill>
              <a:srgbClr val="CFE2F3"/>
            </a:solidFill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en-US" sz="1400" b="1" i="0" u="none" strike="noStrike" cap="none">
                  <a:solidFill>
                    <a:srgbClr val="000000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0101110011100110</a:t>
              </a:r>
              <a:endParaRPr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en-US" sz="1400" b="1" i="0" u="none" strike="noStrike" cap="none">
                  <a:solidFill>
                    <a:srgbClr val="000000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1011000101010100</a:t>
              </a:r>
              <a:endParaRPr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en-US" sz="1400" b="1" i="0" u="none" strike="noStrike" cap="none">
                  <a:solidFill>
                    <a:srgbClr val="000000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1110001011111100</a:t>
              </a:r>
              <a:endParaRPr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en-US" sz="1400" b="1" i="0" u="none" strike="noStrike" cap="none">
                  <a:solidFill>
                    <a:srgbClr val="000000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...</a:t>
              </a:r>
              <a:endParaRPr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200" b="0" i="0" u="none" strike="noStrike" cap="none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endParaRPr>
            </a:p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en-US" sz="12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Instructions</a:t>
              </a:r>
              <a:endPara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70" name="Google Shape;270;p29"/>
            <p:cNvSpPr/>
            <p:nvPr/>
          </p:nvSpPr>
          <p:spPr>
            <a:xfrm>
              <a:off x="883875" y="3434325"/>
              <a:ext cx="1956300" cy="1407000"/>
            </a:xfrm>
            <a:prstGeom prst="rect">
              <a:avLst/>
            </a:prstGeom>
            <a:solidFill>
              <a:srgbClr val="D9EAD3"/>
            </a:solidFill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en-US" sz="1400" b="1" i="0" u="none" strike="noStrike" cap="none">
                  <a:solidFill>
                    <a:srgbClr val="000000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1100101010010101</a:t>
              </a:r>
              <a:endParaRPr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en-US" sz="1400" b="1" i="0" u="none" strike="noStrike" cap="none">
                  <a:solidFill>
                    <a:srgbClr val="000000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1100100101100111</a:t>
              </a:r>
              <a:endParaRPr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en-US" sz="1400" b="1" i="0" u="none" strike="noStrike" cap="none">
                  <a:solidFill>
                    <a:srgbClr val="000000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0011001010101011</a:t>
              </a:r>
              <a:endParaRPr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en-US" sz="1400" b="1" i="0" u="none" strike="noStrike" cap="none">
                  <a:solidFill>
                    <a:srgbClr val="000000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...</a:t>
              </a:r>
              <a:endParaRPr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endParaRPr>
            </a:p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en-US" sz="12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Data</a:t>
              </a:r>
              <a:endPara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71" name="Google Shape;271;p29"/>
            <p:cNvSpPr/>
            <p:nvPr/>
          </p:nvSpPr>
          <p:spPr>
            <a:xfrm>
              <a:off x="447625" y="2108325"/>
              <a:ext cx="436200" cy="13260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en-US" sz="1400" b="1" i="0" u="none" strike="noStrike" cap="none">
                  <a:solidFill>
                    <a:srgbClr val="000000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0</a:t>
              </a:r>
              <a:endParaRPr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en-US" sz="1400" b="1" i="0" u="none" strike="noStrike" cap="none">
                  <a:solidFill>
                    <a:srgbClr val="000000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1</a:t>
              </a:r>
              <a:endParaRPr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en-US" sz="1400" b="1" i="0" u="none" strike="noStrike" cap="none">
                  <a:solidFill>
                    <a:srgbClr val="000000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2</a:t>
              </a:r>
              <a:endParaRPr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</p:txBody>
        </p:sp>
        <p:sp>
          <p:nvSpPr>
            <p:cNvPr id="272" name="Google Shape;272;p29"/>
            <p:cNvSpPr/>
            <p:nvPr/>
          </p:nvSpPr>
          <p:spPr>
            <a:xfrm>
              <a:off x="447625" y="3434325"/>
              <a:ext cx="538200" cy="13260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en-US" sz="1400" b="1" i="0" u="none" strike="noStrike" cap="none">
                  <a:solidFill>
                    <a:srgbClr val="000000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n</a:t>
              </a:r>
              <a:endParaRPr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en-US" sz="1400" b="1" i="0" u="none" strike="noStrike" cap="none">
                  <a:solidFill>
                    <a:srgbClr val="000000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n+1</a:t>
              </a:r>
              <a:endParaRPr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en-US" sz="1400" b="1" i="0" u="none" strike="noStrike" cap="none">
                  <a:solidFill>
                    <a:srgbClr val="000000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n+2</a:t>
              </a:r>
              <a:endParaRPr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</p:txBody>
        </p:sp>
        <p:sp>
          <p:nvSpPr>
            <p:cNvPr id="273" name="Google Shape;273;p29"/>
            <p:cNvSpPr/>
            <p:nvPr/>
          </p:nvSpPr>
          <p:spPr>
            <a:xfrm rot="-5400000">
              <a:off x="3429163" y="4133670"/>
              <a:ext cx="406200" cy="1254300"/>
            </a:xfrm>
            <a:prstGeom prst="upArrow">
              <a:avLst>
                <a:gd name="adj1" fmla="val 50000"/>
                <a:gd name="adj2" fmla="val 50000"/>
              </a:avLst>
            </a:prstGeom>
            <a:solidFill>
              <a:srgbClr val="C27BA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4" name="Google Shape;274;p29"/>
            <p:cNvSpPr/>
            <p:nvPr/>
          </p:nvSpPr>
          <p:spPr>
            <a:xfrm rot="5400000">
              <a:off x="4014475" y="817975"/>
              <a:ext cx="406200" cy="2424900"/>
            </a:xfrm>
            <a:prstGeom prst="upArrow">
              <a:avLst>
                <a:gd name="adj1" fmla="val 50000"/>
                <a:gd name="adj2" fmla="val 50000"/>
              </a:avLst>
            </a:prstGeom>
            <a:solidFill>
              <a:srgbClr val="F1C23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5" name="Google Shape;275;p29"/>
            <p:cNvSpPr/>
            <p:nvPr/>
          </p:nvSpPr>
          <p:spPr>
            <a:xfrm>
              <a:off x="6378075" y="3852675"/>
              <a:ext cx="738300" cy="570300"/>
            </a:xfrm>
            <a:prstGeom prst="rect">
              <a:avLst/>
            </a:prstGeom>
            <a:solidFill>
              <a:srgbClr val="F2F2F2"/>
            </a:solidFill>
            <a:ln w="25400" cap="flat" cmpd="sng">
              <a:solidFill>
                <a:srgbClr val="66666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200"/>
                <a:buFont typeface="Arial"/>
                <a:buNone/>
              </a:pPr>
              <a:r>
                <a:rPr lang="en-US" sz="2000" b="1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PC</a:t>
              </a:r>
              <a:endParaRPr sz="20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76" name="Google Shape;276;p29"/>
            <p:cNvSpPr/>
            <p:nvPr/>
          </p:nvSpPr>
          <p:spPr>
            <a:xfrm>
              <a:off x="7116375" y="3852675"/>
              <a:ext cx="738300" cy="570300"/>
            </a:xfrm>
            <a:prstGeom prst="rect">
              <a:avLst/>
            </a:prstGeom>
            <a:solidFill>
              <a:srgbClr val="FFF2CC"/>
            </a:solidFill>
            <a:ln w="25400" cap="flat" cmpd="sng">
              <a:solidFill>
                <a:srgbClr val="66666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200"/>
                <a:buFont typeface="Arial"/>
                <a:buNone/>
              </a:pPr>
              <a:r>
                <a:rPr lang="en-US" sz="2000" b="0" i="0" u="none" strike="noStrike" cap="none">
                  <a:solidFill>
                    <a:srgbClr val="000000"/>
                  </a:solidFill>
                  <a:latin typeface="Consolas"/>
                  <a:ea typeface="Consolas"/>
                  <a:cs typeface="Consolas"/>
                  <a:sym typeface="Consolas"/>
                </a:rPr>
                <a:t>1</a:t>
              </a:r>
              <a:endParaRPr sz="2000" b="0" i="0" u="none" strike="noStrike" cap="none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endParaRPr>
            </a:p>
          </p:txBody>
        </p:sp>
        <p:sp>
          <p:nvSpPr>
            <p:cNvPr id="277" name="Google Shape;277;p29"/>
            <p:cNvSpPr/>
            <p:nvPr/>
          </p:nvSpPr>
          <p:spPr>
            <a:xfrm>
              <a:off x="447625" y="1450850"/>
              <a:ext cx="2557500" cy="3487200"/>
            </a:xfrm>
            <a:prstGeom prst="rect">
              <a:avLst/>
            </a:prstGeom>
            <a:noFill/>
            <a:ln w="38100" cap="flat" cmpd="sng">
              <a:solidFill>
                <a:srgbClr val="66666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1000"/>
                </a:spcBef>
                <a:spcAft>
                  <a:spcPts val="0"/>
                </a:spcAft>
                <a:buClr>
                  <a:srgbClr val="000000"/>
                </a:buClr>
                <a:buSzPts val="2000"/>
                <a:buFont typeface="Arial"/>
                <a:buNone/>
              </a:pPr>
              <a:r>
                <a:rPr lang="en-US" sz="2000" b="1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MEMORY</a:t>
              </a:r>
              <a:endParaRPr sz="20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78" name="Google Shape;278;p29"/>
            <p:cNvSpPr txBox="1"/>
            <p:nvPr/>
          </p:nvSpPr>
          <p:spPr>
            <a:xfrm>
              <a:off x="3005125" y="3356600"/>
              <a:ext cx="1714500" cy="365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en-US" sz="1400" b="0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Memory Input: Address</a:t>
              </a:r>
              <a:endParaRPr sz="1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79" name="Google Shape;279;p29"/>
            <p:cNvSpPr txBox="1"/>
            <p:nvPr/>
          </p:nvSpPr>
          <p:spPr>
            <a:xfrm>
              <a:off x="3053700" y="1361150"/>
              <a:ext cx="1714500" cy="365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en-US" sz="1400" b="0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Memory Output: Data</a:t>
              </a:r>
              <a:endParaRPr sz="1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80" name="Google Shape;280;p29"/>
            <p:cNvSpPr txBox="1"/>
            <p:nvPr/>
          </p:nvSpPr>
          <p:spPr>
            <a:xfrm>
              <a:off x="5546575" y="1657200"/>
              <a:ext cx="1254300" cy="624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700"/>
                <a:buFont typeface="Arial"/>
                <a:buNone/>
              </a:pPr>
              <a:r>
                <a:rPr lang="en-US" sz="1700" b="1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Instruction</a:t>
              </a:r>
              <a:endParaRPr sz="17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700"/>
                <a:buFont typeface="Arial"/>
                <a:buNone/>
              </a:pPr>
              <a:r>
                <a:rPr lang="en-US" sz="1700" b="1" i="0" u="none" strike="noStrike" cap="none">
                  <a:solidFill>
                    <a:srgbClr val="000000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D=A;JMP</a:t>
              </a:r>
              <a:endParaRPr sz="17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</p:txBody>
        </p:sp>
        <p:sp>
          <p:nvSpPr>
            <p:cNvPr id="281" name="Google Shape;281;p29"/>
            <p:cNvSpPr txBox="1"/>
            <p:nvPr/>
          </p:nvSpPr>
          <p:spPr>
            <a:xfrm>
              <a:off x="4340600" y="3934725"/>
              <a:ext cx="1956300" cy="406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700"/>
                <a:buFont typeface="Arial"/>
                <a:buNone/>
              </a:pPr>
              <a:r>
                <a:rPr lang="en-US" sz="1700" b="1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Instruction Address</a:t>
              </a:r>
              <a:endParaRPr sz="1700" b="0" i="0" u="none" strike="noStrike" cap="none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endParaRPr>
            </a:p>
          </p:txBody>
        </p:sp>
        <p:sp>
          <p:nvSpPr>
            <p:cNvPr id="282" name="Google Shape;282;p29"/>
            <p:cNvSpPr/>
            <p:nvPr/>
          </p:nvSpPr>
          <p:spPr>
            <a:xfrm rot="-5400000">
              <a:off x="3429163" y="3576945"/>
              <a:ext cx="406200" cy="1254300"/>
            </a:xfrm>
            <a:prstGeom prst="upArrow">
              <a:avLst>
                <a:gd name="adj1" fmla="val 50000"/>
                <a:gd name="adj2" fmla="val 50000"/>
              </a:avLst>
            </a:prstGeom>
            <a:solidFill>
              <a:srgbClr val="C27BA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3" name="Google Shape;283;p29"/>
            <p:cNvSpPr txBox="1"/>
            <p:nvPr/>
          </p:nvSpPr>
          <p:spPr>
            <a:xfrm>
              <a:off x="4340600" y="4550913"/>
              <a:ext cx="4382400" cy="406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700"/>
                <a:buFont typeface="Arial"/>
                <a:buNone/>
              </a:pPr>
              <a:r>
                <a:rPr lang="en-US" sz="1700" b="1" i="0" u="none" strike="noStrike" cap="none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Data Address</a:t>
              </a:r>
              <a:r>
                <a:rPr lang="en-US" sz="1700" b="0" i="0" u="none" strike="noStrike" cap="none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     (From instruction or register)</a:t>
              </a:r>
              <a:endParaRPr sz="1700" b="0" i="0" u="none" strike="noStrike" cap="none" dirty="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endParaRPr>
            </a:p>
          </p:txBody>
        </p:sp>
        <p:sp>
          <p:nvSpPr>
            <p:cNvPr id="284" name="Google Shape;284;p29"/>
            <p:cNvSpPr/>
            <p:nvPr/>
          </p:nvSpPr>
          <p:spPr>
            <a:xfrm rot="5400000">
              <a:off x="4014475" y="1416413"/>
              <a:ext cx="406200" cy="2424900"/>
            </a:xfrm>
            <a:prstGeom prst="upArrow">
              <a:avLst>
                <a:gd name="adj1" fmla="val 50000"/>
                <a:gd name="adj2" fmla="val 50000"/>
              </a:avLst>
            </a:prstGeom>
            <a:solidFill>
              <a:srgbClr val="76A5A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5" name="Google Shape;285;p29"/>
            <p:cNvSpPr txBox="1"/>
            <p:nvPr/>
          </p:nvSpPr>
          <p:spPr>
            <a:xfrm>
              <a:off x="5546575" y="2390875"/>
              <a:ext cx="1254300" cy="624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700"/>
                <a:buFont typeface="Arial"/>
                <a:buNone/>
              </a:pPr>
              <a:r>
                <a:rPr lang="en-US" sz="1700" b="1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Data</a:t>
              </a:r>
              <a:endParaRPr sz="17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700"/>
                <a:buFont typeface="Arial"/>
                <a:buNone/>
              </a:pPr>
              <a:r>
                <a:rPr lang="en-US" sz="1700" b="0" i="0" u="none" strike="noStrike" cap="none">
                  <a:solidFill>
                    <a:srgbClr val="000000"/>
                  </a:solidFill>
                  <a:latin typeface="Consolas"/>
                  <a:ea typeface="Consolas"/>
                  <a:cs typeface="Consolas"/>
                  <a:sym typeface="Consolas"/>
                </a:rPr>
                <a:t>245</a:t>
              </a:r>
              <a:endParaRPr sz="1700" b="0" i="0" u="none" strike="noStrike" cap="none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endParaRPr>
            </a:p>
          </p:txBody>
        </p:sp>
      </p:grpSp>
      <p:cxnSp>
        <p:nvCxnSpPr>
          <p:cNvPr id="286" name="Google Shape;286;p29"/>
          <p:cNvCxnSpPr/>
          <p:nvPr/>
        </p:nvCxnSpPr>
        <p:spPr>
          <a:xfrm rot="10800000" flipH="1">
            <a:off x="3534464" y="1548016"/>
            <a:ext cx="1179655" cy="1184856"/>
          </a:xfrm>
          <a:prstGeom prst="straightConnector1">
            <a:avLst/>
          </a:prstGeom>
          <a:noFill/>
          <a:ln w="76200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287" name="Google Shape;287;p29"/>
          <p:cNvCxnSpPr/>
          <p:nvPr/>
        </p:nvCxnSpPr>
        <p:spPr>
          <a:xfrm>
            <a:off x="3534464" y="1548016"/>
            <a:ext cx="1191296" cy="1184856"/>
          </a:xfrm>
          <a:prstGeom prst="straightConnector1">
            <a:avLst/>
          </a:prstGeom>
          <a:noFill/>
          <a:ln w="76200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288" name="Google Shape;288;p29"/>
          <p:cNvCxnSpPr/>
          <p:nvPr/>
        </p:nvCxnSpPr>
        <p:spPr>
          <a:xfrm rot="10800000" flipH="1">
            <a:off x="3061413" y="3682524"/>
            <a:ext cx="1179655" cy="1184856"/>
          </a:xfrm>
          <a:prstGeom prst="straightConnector1">
            <a:avLst/>
          </a:prstGeom>
          <a:noFill/>
          <a:ln w="76200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289" name="Google Shape;289;p29"/>
          <p:cNvCxnSpPr/>
          <p:nvPr/>
        </p:nvCxnSpPr>
        <p:spPr>
          <a:xfrm>
            <a:off x="3061413" y="3682524"/>
            <a:ext cx="1191296" cy="1184856"/>
          </a:xfrm>
          <a:prstGeom prst="straightConnector1">
            <a:avLst/>
          </a:prstGeom>
          <a:noFill/>
          <a:ln w="76200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" name="Google Shape;323;p30"/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8366125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None/>
            </a:pP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None/>
            </a:pP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None/>
            </a:pP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None/>
            </a:pP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None/>
            </a:pP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None/>
            </a:pP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None/>
            </a:pPr>
            <a:endParaRPr dirty="0"/>
          </a:p>
          <a:p>
            <a:pPr marL="0" lvl="0" indent="0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None/>
            </a:pPr>
            <a:endParaRPr lang="en-US" dirty="0"/>
          </a:p>
          <a:p>
            <a:pPr marL="0" lvl="0" indent="0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None/>
            </a:pPr>
            <a:endParaRPr sz="1600" dirty="0"/>
          </a:p>
          <a:p>
            <a:pPr marL="347472" lvl="0" indent="-347472"/>
            <a:r>
              <a:rPr lang="en-US" dirty="0"/>
              <a:t>Can use multiplexing to share a single input or output</a:t>
            </a:r>
          </a:p>
          <a:p>
            <a:pPr marL="347472" lvl="0" indent="-347472"/>
            <a:endParaRPr lang="en-US"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None/>
            </a:pP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None/>
            </a:pP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None/>
            </a:pPr>
            <a:endParaRPr dirty="0"/>
          </a:p>
        </p:txBody>
      </p:sp>
      <p:sp>
        <p:nvSpPr>
          <p:cNvPr id="324" name="Google Shape;324;p30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/>
            <a:r>
              <a:rPr lang="en-US" dirty="0"/>
              <a:t>Solution 1: Handling Single Input / Output</a:t>
            </a:r>
            <a:endParaRPr dirty="0"/>
          </a:p>
        </p:txBody>
      </p:sp>
      <p:sp>
        <p:nvSpPr>
          <p:cNvPr id="325" name="Google Shape;325;p30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12</a:t>
            </a:fld>
            <a:endParaRPr/>
          </a:p>
        </p:txBody>
      </p:sp>
      <p:sp>
        <p:nvSpPr>
          <p:cNvPr id="326" name="Google Shape;326;p30"/>
          <p:cNvSpPr/>
          <p:nvPr/>
        </p:nvSpPr>
        <p:spPr>
          <a:xfrm>
            <a:off x="858575" y="2203002"/>
            <a:ext cx="1956300" cy="13260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0101110011100110</a:t>
            </a:r>
            <a:endParaRPr sz="1400" b="1" i="0" u="none" strike="noStrike" cap="none" dirty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1011000101010100</a:t>
            </a:r>
            <a:endParaRPr sz="1400" b="1" i="0" u="none" strike="noStrike" cap="none" dirty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1110001011111100</a:t>
            </a:r>
            <a:endParaRPr sz="1400" b="1" i="0" u="none" strike="noStrike" cap="none" dirty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...</a:t>
            </a:r>
            <a:endParaRPr sz="1400" b="1" i="0" u="none" strike="noStrike" cap="none" dirty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200" b="0" i="0" u="none" strike="noStrike" cap="none" dirty="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Instructions</a:t>
            </a:r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7" name="Google Shape;327;p30"/>
          <p:cNvSpPr/>
          <p:nvPr/>
        </p:nvSpPr>
        <p:spPr>
          <a:xfrm>
            <a:off x="858575" y="3529002"/>
            <a:ext cx="1956300" cy="1407000"/>
          </a:xfrm>
          <a:prstGeom prst="rect">
            <a:avLst/>
          </a:prstGeom>
          <a:solidFill>
            <a:srgbClr val="D9EAD3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1100101010010101</a:t>
            </a:r>
            <a:endParaRPr sz="14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1100100101100111</a:t>
            </a:r>
            <a:endParaRPr sz="14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0011001010101011</a:t>
            </a:r>
            <a:endParaRPr sz="14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...</a:t>
            </a:r>
            <a:endParaRPr sz="14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Data</a:t>
            </a: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8" name="Google Shape;328;p30"/>
          <p:cNvSpPr/>
          <p:nvPr/>
        </p:nvSpPr>
        <p:spPr>
          <a:xfrm>
            <a:off x="422325" y="2203002"/>
            <a:ext cx="436200" cy="132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0</a:t>
            </a:r>
            <a:endParaRPr sz="1400" b="1" i="0" u="none" strike="noStrike" cap="none" dirty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1</a:t>
            </a:r>
            <a:endParaRPr sz="1400" b="1" i="0" u="none" strike="noStrike" cap="none" dirty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2</a:t>
            </a:r>
            <a:endParaRPr sz="1400" b="1" i="0" u="none" strike="noStrike" cap="none" dirty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329" name="Google Shape;329;p30"/>
          <p:cNvSpPr/>
          <p:nvPr/>
        </p:nvSpPr>
        <p:spPr>
          <a:xfrm>
            <a:off x="422325" y="3529002"/>
            <a:ext cx="538200" cy="132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n</a:t>
            </a:r>
            <a:endParaRPr sz="14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n+1</a:t>
            </a:r>
            <a:endParaRPr sz="14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n+2</a:t>
            </a:r>
            <a:endParaRPr sz="14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330" name="Google Shape;330;p30"/>
          <p:cNvSpPr/>
          <p:nvPr/>
        </p:nvSpPr>
        <p:spPr>
          <a:xfrm rot="-5400000">
            <a:off x="4385419" y="4376156"/>
            <a:ext cx="406200" cy="748299"/>
          </a:xfrm>
          <a:prstGeom prst="upArrow">
            <a:avLst>
              <a:gd name="adj1" fmla="val 50000"/>
              <a:gd name="adj2" fmla="val 50000"/>
            </a:avLst>
          </a:prstGeom>
          <a:solidFill>
            <a:srgbClr val="C27BA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1" name="Google Shape;331;p30"/>
          <p:cNvSpPr/>
          <p:nvPr/>
        </p:nvSpPr>
        <p:spPr>
          <a:xfrm rot="5400000">
            <a:off x="4817597" y="1347860"/>
            <a:ext cx="406200" cy="1612654"/>
          </a:xfrm>
          <a:prstGeom prst="upArrow">
            <a:avLst>
              <a:gd name="adj1" fmla="val 50000"/>
              <a:gd name="adj2" fmla="val 50000"/>
            </a:avLst>
          </a:prstGeom>
          <a:solidFill>
            <a:srgbClr val="F1C23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2" name="Google Shape;332;p30"/>
          <p:cNvSpPr/>
          <p:nvPr/>
        </p:nvSpPr>
        <p:spPr>
          <a:xfrm>
            <a:off x="422325" y="1545527"/>
            <a:ext cx="2557500" cy="3487200"/>
          </a:xfrm>
          <a:prstGeom prst="rect">
            <a:avLst/>
          </a:prstGeom>
          <a:noFill/>
          <a:ln w="38100" cap="flat" cmpd="sng">
            <a:solidFill>
              <a:srgbClr val="66666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US" sz="20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MEMORY</a:t>
            </a:r>
            <a:endParaRPr sz="20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3" name="Google Shape;333;p30"/>
          <p:cNvSpPr txBox="1"/>
          <p:nvPr/>
        </p:nvSpPr>
        <p:spPr>
          <a:xfrm>
            <a:off x="3005275" y="3423141"/>
            <a:ext cx="17145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Memory Input: Address</a:t>
            </a:r>
            <a:endParaRPr sz="14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4" name="Google Shape;334;p30"/>
          <p:cNvSpPr txBox="1"/>
          <p:nvPr/>
        </p:nvSpPr>
        <p:spPr>
          <a:xfrm>
            <a:off x="3005275" y="1324868"/>
            <a:ext cx="12543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Memory Output: Data</a:t>
            </a:r>
            <a:endParaRPr sz="14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5" name="Google Shape;335;p30"/>
          <p:cNvSpPr txBox="1"/>
          <p:nvPr/>
        </p:nvSpPr>
        <p:spPr>
          <a:xfrm>
            <a:off x="4440100" y="1346287"/>
            <a:ext cx="1254300" cy="62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r>
              <a:rPr lang="en-US" sz="17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Instruction, </a:t>
            </a:r>
            <a:r>
              <a:rPr lang="en-US" sz="1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when </a:t>
            </a: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fetching</a:t>
            </a:r>
            <a:endParaRPr sz="1400" b="1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336" name="Google Shape;336;p30"/>
          <p:cNvSpPr/>
          <p:nvPr/>
        </p:nvSpPr>
        <p:spPr>
          <a:xfrm rot="-5400000">
            <a:off x="4385419" y="3819431"/>
            <a:ext cx="406200" cy="748299"/>
          </a:xfrm>
          <a:prstGeom prst="upArrow">
            <a:avLst>
              <a:gd name="adj1" fmla="val 50000"/>
              <a:gd name="adj2" fmla="val 50000"/>
            </a:avLst>
          </a:prstGeom>
          <a:solidFill>
            <a:srgbClr val="C27BA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7" name="Google Shape;337;p30"/>
          <p:cNvSpPr/>
          <p:nvPr/>
        </p:nvSpPr>
        <p:spPr>
          <a:xfrm rot="5400000">
            <a:off x="4817597" y="1816909"/>
            <a:ext cx="406200" cy="1612656"/>
          </a:xfrm>
          <a:prstGeom prst="upArrow">
            <a:avLst>
              <a:gd name="adj1" fmla="val 50000"/>
              <a:gd name="adj2" fmla="val 50000"/>
            </a:avLst>
          </a:prstGeom>
          <a:solidFill>
            <a:srgbClr val="76A5A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8" name="Google Shape;338;p30"/>
          <p:cNvSpPr txBox="1"/>
          <p:nvPr/>
        </p:nvSpPr>
        <p:spPr>
          <a:xfrm>
            <a:off x="4490350" y="2650562"/>
            <a:ext cx="1522500" cy="62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r>
              <a:rPr lang="en-US" sz="17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Data, </a:t>
            </a:r>
            <a:r>
              <a:rPr lang="en-US" sz="1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when </a:t>
            </a: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executing</a:t>
            </a:r>
            <a:endParaRPr sz="1400" b="1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341" name="Google Shape;341;p30"/>
          <p:cNvSpPr/>
          <p:nvPr/>
        </p:nvSpPr>
        <p:spPr>
          <a:xfrm rot="-5400000">
            <a:off x="3140562" y="4079041"/>
            <a:ext cx="406200" cy="727674"/>
          </a:xfrm>
          <a:prstGeom prst="upArrow">
            <a:avLst>
              <a:gd name="adj1" fmla="val 50000"/>
              <a:gd name="adj2" fmla="val 50000"/>
            </a:avLst>
          </a:prstGeom>
          <a:solidFill>
            <a:srgbClr val="66666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2" name="Google Shape;342;p30"/>
          <p:cNvSpPr/>
          <p:nvPr/>
        </p:nvSpPr>
        <p:spPr>
          <a:xfrm rot="5400000">
            <a:off x="3140574" y="2008837"/>
            <a:ext cx="406200" cy="727649"/>
          </a:xfrm>
          <a:prstGeom prst="upArrow">
            <a:avLst>
              <a:gd name="adj1" fmla="val 50000"/>
              <a:gd name="adj2" fmla="val 50000"/>
            </a:avLst>
          </a:prstGeom>
          <a:solidFill>
            <a:srgbClr val="66666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3" name="Google Shape;343;p30"/>
          <p:cNvSpPr/>
          <p:nvPr/>
        </p:nvSpPr>
        <p:spPr>
          <a:xfrm>
            <a:off x="3726263" y="4887450"/>
            <a:ext cx="406200" cy="462600"/>
          </a:xfrm>
          <a:prstGeom prst="upArrow">
            <a:avLst>
              <a:gd name="adj1" fmla="val 50000"/>
              <a:gd name="adj2" fmla="val 50000"/>
            </a:avLst>
          </a:prstGeom>
          <a:solidFill>
            <a:srgbClr val="F1C23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4" name="Google Shape;344;p30"/>
          <p:cNvSpPr txBox="1"/>
          <p:nvPr/>
        </p:nvSpPr>
        <p:spPr>
          <a:xfrm>
            <a:off x="4976050" y="3950944"/>
            <a:ext cx="1956300" cy="40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r>
              <a:rPr lang="en-US" sz="17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Instruction Address</a:t>
            </a:r>
            <a:endParaRPr sz="17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347" name="Google Shape;347;p30"/>
          <p:cNvSpPr txBox="1"/>
          <p:nvPr/>
        </p:nvSpPr>
        <p:spPr>
          <a:xfrm>
            <a:off x="3105088" y="5301475"/>
            <a:ext cx="20565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Fetching vs. Executing</a:t>
            </a:r>
            <a:endParaRPr sz="14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51" name="Google Shape;351;p30"/>
          <p:cNvSpPr txBox="1"/>
          <p:nvPr/>
        </p:nvSpPr>
        <p:spPr>
          <a:xfrm>
            <a:off x="4969756" y="4521533"/>
            <a:ext cx="2895702" cy="40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r>
              <a:rPr lang="en-US" sz="1700" b="1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Data Address</a:t>
            </a:r>
            <a:endParaRPr sz="1700" b="0" i="0" u="none" strike="noStrike" cap="none" dirty="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31" name="Google Shape;166;p14">
            <a:extLst>
              <a:ext uri="{FF2B5EF4-FFF2-40B4-BE49-F238E27FC236}">
                <a16:creationId xmlns:a16="http://schemas.microsoft.com/office/drawing/2014/main" id="{B63E7B30-303E-25FA-D0F5-7F7743B9A479}"/>
              </a:ext>
            </a:extLst>
          </p:cNvPr>
          <p:cNvSpPr/>
          <p:nvPr/>
        </p:nvSpPr>
        <p:spPr>
          <a:xfrm rot="16200000" flipH="1">
            <a:off x="3339583" y="4201445"/>
            <a:ext cx="1243324" cy="506870"/>
          </a:xfrm>
          <a:prstGeom prst="trapezoid">
            <a:avLst>
              <a:gd name="adj" fmla="val 69615"/>
            </a:avLst>
          </a:prstGeom>
          <a:solidFill>
            <a:srgbClr val="C9DAF8"/>
          </a:solidFill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" name="Google Shape;166;p14">
            <a:extLst>
              <a:ext uri="{FF2B5EF4-FFF2-40B4-BE49-F238E27FC236}">
                <a16:creationId xmlns:a16="http://schemas.microsoft.com/office/drawing/2014/main" id="{16DAC0A7-91A5-4D6E-0818-D942D9AFF05B}"/>
              </a:ext>
            </a:extLst>
          </p:cNvPr>
          <p:cNvSpPr/>
          <p:nvPr/>
        </p:nvSpPr>
        <p:spPr>
          <a:xfrm rot="16200000" flipH="1">
            <a:off x="3339272" y="2116171"/>
            <a:ext cx="1243324" cy="506870"/>
          </a:xfrm>
          <a:prstGeom prst="trapezoid">
            <a:avLst>
              <a:gd name="adj" fmla="val 69615"/>
            </a:avLst>
          </a:prstGeom>
          <a:solidFill>
            <a:srgbClr val="C9DAF8"/>
          </a:solidFill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852C0A1-D62D-B5B5-B50D-CD454D54EE48}"/>
              </a:ext>
            </a:extLst>
          </p:cNvPr>
          <p:cNvSpPr txBox="1"/>
          <p:nvPr/>
        </p:nvSpPr>
        <p:spPr>
          <a:xfrm>
            <a:off x="3718063" y="4292726"/>
            <a:ext cx="52290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Mux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D2646F23-40E9-693B-BFC5-FB5187373587}"/>
              </a:ext>
            </a:extLst>
          </p:cNvPr>
          <p:cNvSpPr txBox="1"/>
          <p:nvPr/>
        </p:nvSpPr>
        <p:spPr>
          <a:xfrm>
            <a:off x="3652960" y="2214864"/>
            <a:ext cx="63350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DMux</a:t>
            </a:r>
            <a:endParaRPr lang="en-US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3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" name="Google Shape;323;p30"/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8366125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None/>
            </a:pP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None/>
            </a:pP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None/>
            </a:pP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None/>
            </a:pP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None/>
            </a:pP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None/>
            </a:pP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None/>
            </a:pPr>
            <a:endParaRPr dirty="0"/>
          </a:p>
          <a:p>
            <a:pPr marL="0" lvl="0" indent="0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None/>
            </a:pPr>
            <a:endParaRPr lang="en-US" dirty="0"/>
          </a:p>
          <a:p>
            <a:pPr marL="0" lvl="0" indent="0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None/>
            </a:pPr>
            <a:endParaRPr sz="1600" dirty="0"/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Char char="❖"/>
            </a:pPr>
            <a:r>
              <a:rPr lang="en-US" dirty="0"/>
              <a:t>Need to store fetched instruction so it’s available during execution phase</a:t>
            </a: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None/>
            </a:pP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None/>
            </a:pP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None/>
            </a:pPr>
            <a:endParaRPr dirty="0"/>
          </a:p>
        </p:txBody>
      </p:sp>
      <p:sp>
        <p:nvSpPr>
          <p:cNvPr id="324" name="Google Shape;324;p30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Solution 1: Fetching / Executing Separately</a:t>
            </a:r>
            <a:endParaRPr/>
          </a:p>
        </p:txBody>
      </p:sp>
      <p:sp>
        <p:nvSpPr>
          <p:cNvPr id="325" name="Google Shape;325;p30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13</a:t>
            </a:fld>
            <a:endParaRPr/>
          </a:p>
        </p:txBody>
      </p:sp>
      <p:sp>
        <p:nvSpPr>
          <p:cNvPr id="326" name="Google Shape;326;p30"/>
          <p:cNvSpPr/>
          <p:nvPr/>
        </p:nvSpPr>
        <p:spPr>
          <a:xfrm>
            <a:off x="858575" y="2203002"/>
            <a:ext cx="1956300" cy="13260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0101110011100110</a:t>
            </a:r>
            <a:endParaRPr sz="1400" b="1" i="0" u="none" strike="noStrike" cap="none" dirty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1011000101010100</a:t>
            </a:r>
            <a:endParaRPr sz="1400" b="1" i="0" u="none" strike="noStrike" cap="none" dirty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1110001011111100</a:t>
            </a:r>
            <a:endParaRPr sz="1400" b="1" i="0" u="none" strike="noStrike" cap="none" dirty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...</a:t>
            </a:r>
            <a:endParaRPr sz="1400" b="1" i="0" u="none" strike="noStrike" cap="none" dirty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200" b="0" i="0" u="none" strike="noStrike" cap="none" dirty="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Instructions</a:t>
            </a:r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7" name="Google Shape;327;p30"/>
          <p:cNvSpPr/>
          <p:nvPr/>
        </p:nvSpPr>
        <p:spPr>
          <a:xfrm>
            <a:off x="858575" y="3529002"/>
            <a:ext cx="1956300" cy="1407000"/>
          </a:xfrm>
          <a:prstGeom prst="rect">
            <a:avLst/>
          </a:prstGeom>
          <a:solidFill>
            <a:srgbClr val="D9EAD3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1100101010010101</a:t>
            </a:r>
            <a:endParaRPr sz="14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1100100101100111</a:t>
            </a:r>
            <a:endParaRPr sz="14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0011001010101011</a:t>
            </a:r>
            <a:endParaRPr sz="14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...</a:t>
            </a:r>
            <a:endParaRPr sz="14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Data</a:t>
            </a: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8" name="Google Shape;328;p30"/>
          <p:cNvSpPr/>
          <p:nvPr/>
        </p:nvSpPr>
        <p:spPr>
          <a:xfrm>
            <a:off x="422325" y="2203002"/>
            <a:ext cx="436200" cy="132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0</a:t>
            </a:r>
            <a:endParaRPr sz="1400" b="1" i="0" u="none" strike="noStrike" cap="none" dirty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1</a:t>
            </a:r>
            <a:endParaRPr sz="1400" b="1" i="0" u="none" strike="noStrike" cap="none" dirty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 dirty="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2</a:t>
            </a:r>
            <a:endParaRPr sz="1400" b="1" i="0" u="none" strike="noStrike" cap="none" dirty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329" name="Google Shape;329;p30"/>
          <p:cNvSpPr/>
          <p:nvPr/>
        </p:nvSpPr>
        <p:spPr>
          <a:xfrm>
            <a:off x="422325" y="3529002"/>
            <a:ext cx="538200" cy="132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n</a:t>
            </a:r>
            <a:endParaRPr sz="14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n+1</a:t>
            </a:r>
            <a:endParaRPr sz="14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n+2</a:t>
            </a:r>
            <a:endParaRPr sz="14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330" name="Google Shape;330;p30"/>
          <p:cNvSpPr/>
          <p:nvPr/>
        </p:nvSpPr>
        <p:spPr>
          <a:xfrm rot="-5400000">
            <a:off x="4385419" y="4376156"/>
            <a:ext cx="406200" cy="748299"/>
          </a:xfrm>
          <a:prstGeom prst="upArrow">
            <a:avLst>
              <a:gd name="adj1" fmla="val 50000"/>
              <a:gd name="adj2" fmla="val 50000"/>
            </a:avLst>
          </a:prstGeom>
          <a:solidFill>
            <a:srgbClr val="C27BA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1" name="Google Shape;331;p30"/>
          <p:cNvSpPr/>
          <p:nvPr/>
        </p:nvSpPr>
        <p:spPr>
          <a:xfrm rot="5400000">
            <a:off x="5181787" y="983670"/>
            <a:ext cx="406200" cy="2341034"/>
          </a:xfrm>
          <a:prstGeom prst="upArrow">
            <a:avLst>
              <a:gd name="adj1" fmla="val 50000"/>
              <a:gd name="adj2" fmla="val 50000"/>
            </a:avLst>
          </a:prstGeom>
          <a:solidFill>
            <a:srgbClr val="F1C23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2" name="Google Shape;332;p30"/>
          <p:cNvSpPr/>
          <p:nvPr/>
        </p:nvSpPr>
        <p:spPr>
          <a:xfrm>
            <a:off x="422325" y="1545527"/>
            <a:ext cx="2557500" cy="3487200"/>
          </a:xfrm>
          <a:prstGeom prst="rect">
            <a:avLst/>
          </a:prstGeom>
          <a:noFill/>
          <a:ln w="38100" cap="flat" cmpd="sng">
            <a:solidFill>
              <a:srgbClr val="66666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US" sz="20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MEMORY</a:t>
            </a:r>
            <a:endParaRPr sz="20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3" name="Google Shape;333;p30"/>
          <p:cNvSpPr txBox="1"/>
          <p:nvPr/>
        </p:nvSpPr>
        <p:spPr>
          <a:xfrm>
            <a:off x="3005275" y="3423141"/>
            <a:ext cx="17145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Memory Input: Address</a:t>
            </a:r>
            <a:endParaRPr sz="14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4" name="Google Shape;334;p30"/>
          <p:cNvSpPr txBox="1"/>
          <p:nvPr/>
        </p:nvSpPr>
        <p:spPr>
          <a:xfrm>
            <a:off x="3005275" y="1324868"/>
            <a:ext cx="12543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Memory Output: Data</a:t>
            </a:r>
            <a:endParaRPr sz="14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5" name="Google Shape;335;p30"/>
          <p:cNvSpPr txBox="1"/>
          <p:nvPr/>
        </p:nvSpPr>
        <p:spPr>
          <a:xfrm>
            <a:off x="4440100" y="1346287"/>
            <a:ext cx="1254300" cy="62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r>
              <a:rPr lang="en-US" sz="17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Instruction, </a:t>
            </a:r>
            <a:r>
              <a:rPr lang="en-US" sz="1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when </a:t>
            </a: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fetching</a:t>
            </a:r>
            <a:endParaRPr sz="1400" b="1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336" name="Google Shape;336;p30"/>
          <p:cNvSpPr/>
          <p:nvPr/>
        </p:nvSpPr>
        <p:spPr>
          <a:xfrm rot="-5400000">
            <a:off x="4385419" y="3819431"/>
            <a:ext cx="406200" cy="748299"/>
          </a:xfrm>
          <a:prstGeom prst="upArrow">
            <a:avLst>
              <a:gd name="adj1" fmla="val 50000"/>
              <a:gd name="adj2" fmla="val 50000"/>
            </a:avLst>
          </a:prstGeom>
          <a:solidFill>
            <a:srgbClr val="C27BA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7" name="Google Shape;337;p30"/>
          <p:cNvSpPr/>
          <p:nvPr/>
        </p:nvSpPr>
        <p:spPr>
          <a:xfrm rot="5400000">
            <a:off x="4817597" y="1816909"/>
            <a:ext cx="406200" cy="1612656"/>
          </a:xfrm>
          <a:prstGeom prst="upArrow">
            <a:avLst>
              <a:gd name="adj1" fmla="val 50000"/>
              <a:gd name="adj2" fmla="val 50000"/>
            </a:avLst>
          </a:prstGeom>
          <a:solidFill>
            <a:srgbClr val="76A5A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8" name="Google Shape;338;p30"/>
          <p:cNvSpPr txBox="1"/>
          <p:nvPr/>
        </p:nvSpPr>
        <p:spPr>
          <a:xfrm>
            <a:off x="4490350" y="2650562"/>
            <a:ext cx="1522500" cy="62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r>
              <a:rPr lang="en-US" sz="17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Data, </a:t>
            </a:r>
            <a:r>
              <a:rPr lang="en-US" sz="1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when </a:t>
            </a: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executing</a:t>
            </a:r>
            <a:endParaRPr sz="1400" b="1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341" name="Google Shape;341;p30"/>
          <p:cNvSpPr/>
          <p:nvPr/>
        </p:nvSpPr>
        <p:spPr>
          <a:xfrm rot="-5400000">
            <a:off x="3140562" y="4079041"/>
            <a:ext cx="406200" cy="727674"/>
          </a:xfrm>
          <a:prstGeom prst="upArrow">
            <a:avLst>
              <a:gd name="adj1" fmla="val 50000"/>
              <a:gd name="adj2" fmla="val 50000"/>
            </a:avLst>
          </a:prstGeom>
          <a:solidFill>
            <a:srgbClr val="66666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2" name="Google Shape;342;p30"/>
          <p:cNvSpPr/>
          <p:nvPr/>
        </p:nvSpPr>
        <p:spPr>
          <a:xfrm rot="5400000">
            <a:off x="3140574" y="2008837"/>
            <a:ext cx="406200" cy="727649"/>
          </a:xfrm>
          <a:prstGeom prst="upArrow">
            <a:avLst>
              <a:gd name="adj1" fmla="val 50000"/>
              <a:gd name="adj2" fmla="val 50000"/>
            </a:avLst>
          </a:prstGeom>
          <a:solidFill>
            <a:srgbClr val="66666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3" name="Google Shape;343;p30"/>
          <p:cNvSpPr/>
          <p:nvPr/>
        </p:nvSpPr>
        <p:spPr>
          <a:xfrm>
            <a:off x="3726263" y="4887450"/>
            <a:ext cx="406200" cy="462600"/>
          </a:xfrm>
          <a:prstGeom prst="upArrow">
            <a:avLst>
              <a:gd name="adj1" fmla="val 50000"/>
              <a:gd name="adj2" fmla="val 50000"/>
            </a:avLst>
          </a:prstGeom>
          <a:solidFill>
            <a:srgbClr val="F1C23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4" name="Google Shape;344;p30"/>
          <p:cNvSpPr txBox="1"/>
          <p:nvPr/>
        </p:nvSpPr>
        <p:spPr>
          <a:xfrm>
            <a:off x="4976050" y="3950944"/>
            <a:ext cx="1956300" cy="40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r>
              <a:rPr lang="en-US" sz="17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Instruction Address</a:t>
            </a:r>
            <a:endParaRPr sz="17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345" name="Google Shape;345;p30"/>
          <p:cNvSpPr/>
          <p:nvPr/>
        </p:nvSpPr>
        <p:spPr>
          <a:xfrm rot="-5400000">
            <a:off x="6736552" y="4238347"/>
            <a:ext cx="406200" cy="1031400"/>
          </a:xfrm>
          <a:prstGeom prst="upArrow">
            <a:avLst>
              <a:gd name="adj1" fmla="val 50000"/>
              <a:gd name="adj2" fmla="val 50000"/>
            </a:avLst>
          </a:prstGeom>
          <a:solidFill>
            <a:srgbClr val="C27BA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6" name="Google Shape;346;p30"/>
          <p:cNvSpPr/>
          <p:nvPr/>
        </p:nvSpPr>
        <p:spPr>
          <a:xfrm rot="10800000">
            <a:off x="7141575" y="2476781"/>
            <a:ext cx="406200" cy="2313704"/>
          </a:xfrm>
          <a:prstGeom prst="upArrow">
            <a:avLst>
              <a:gd name="adj1" fmla="val 50000"/>
              <a:gd name="adj2" fmla="val 0"/>
            </a:avLst>
          </a:prstGeom>
          <a:solidFill>
            <a:srgbClr val="C27BA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7" name="Google Shape;347;p30"/>
          <p:cNvSpPr txBox="1"/>
          <p:nvPr/>
        </p:nvSpPr>
        <p:spPr>
          <a:xfrm>
            <a:off x="3105088" y="5301475"/>
            <a:ext cx="20565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Fetching vs. Executing</a:t>
            </a:r>
            <a:endParaRPr sz="14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48" name="Google Shape;348;p30"/>
          <p:cNvSpPr/>
          <p:nvPr/>
        </p:nvSpPr>
        <p:spPr>
          <a:xfrm rot="10800000">
            <a:off x="7140163" y="1362067"/>
            <a:ext cx="406200" cy="484220"/>
          </a:xfrm>
          <a:prstGeom prst="upArrow">
            <a:avLst>
              <a:gd name="adj1" fmla="val 50000"/>
              <a:gd name="adj2" fmla="val 50000"/>
            </a:avLst>
          </a:prstGeom>
          <a:solidFill>
            <a:srgbClr val="F1C23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9" name="Google Shape;349;p30"/>
          <p:cNvSpPr txBox="1"/>
          <p:nvPr/>
        </p:nvSpPr>
        <p:spPr>
          <a:xfrm>
            <a:off x="6518113" y="1012556"/>
            <a:ext cx="20565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Fetching vs. Executing</a:t>
            </a:r>
            <a:endParaRPr sz="14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51" name="Google Shape;351;p30"/>
          <p:cNvSpPr txBox="1"/>
          <p:nvPr/>
        </p:nvSpPr>
        <p:spPr>
          <a:xfrm>
            <a:off x="4969756" y="4521533"/>
            <a:ext cx="2006868" cy="40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r>
              <a:rPr lang="en-US" sz="1700" b="1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Data Address</a:t>
            </a:r>
            <a:endParaRPr sz="1700" b="0" i="0" u="none" strike="noStrike" cap="none" dirty="0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31" name="Google Shape;166;p14">
            <a:extLst>
              <a:ext uri="{FF2B5EF4-FFF2-40B4-BE49-F238E27FC236}">
                <a16:creationId xmlns:a16="http://schemas.microsoft.com/office/drawing/2014/main" id="{B63E7B30-303E-25FA-D0F5-7F7743B9A479}"/>
              </a:ext>
            </a:extLst>
          </p:cNvPr>
          <p:cNvSpPr/>
          <p:nvPr/>
        </p:nvSpPr>
        <p:spPr>
          <a:xfrm rot="16200000" flipH="1">
            <a:off x="3339583" y="4201445"/>
            <a:ext cx="1243324" cy="506870"/>
          </a:xfrm>
          <a:prstGeom prst="trapezoid">
            <a:avLst>
              <a:gd name="adj" fmla="val 69615"/>
            </a:avLst>
          </a:prstGeom>
          <a:solidFill>
            <a:srgbClr val="C9DAF8"/>
          </a:solidFill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" name="Google Shape;166;p14">
            <a:extLst>
              <a:ext uri="{FF2B5EF4-FFF2-40B4-BE49-F238E27FC236}">
                <a16:creationId xmlns:a16="http://schemas.microsoft.com/office/drawing/2014/main" id="{16DAC0A7-91A5-4D6E-0818-D942D9AFF05B}"/>
              </a:ext>
            </a:extLst>
          </p:cNvPr>
          <p:cNvSpPr/>
          <p:nvPr/>
        </p:nvSpPr>
        <p:spPr>
          <a:xfrm rot="16200000" flipH="1">
            <a:off x="3339272" y="2116171"/>
            <a:ext cx="1243324" cy="506870"/>
          </a:xfrm>
          <a:prstGeom prst="trapezoid">
            <a:avLst>
              <a:gd name="adj" fmla="val 69615"/>
            </a:avLst>
          </a:prstGeom>
          <a:solidFill>
            <a:srgbClr val="C9DAF8"/>
          </a:solidFill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852C0A1-D62D-B5B5-B50D-CD454D54EE48}"/>
              </a:ext>
            </a:extLst>
          </p:cNvPr>
          <p:cNvSpPr txBox="1"/>
          <p:nvPr/>
        </p:nvSpPr>
        <p:spPr>
          <a:xfrm>
            <a:off x="3718063" y="4292726"/>
            <a:ext cx="52290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Mux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D2646F23-40E9-693B-BFC5-FB5187373587}"/>
              </a:ext>
            </a:extLst>
          </p:cNvPr>
          <p:cNvSpPr txBox="1"/>
          <p:nvPr/>
        </p:nvSpPr>
        <p:spPr>
          <a:xfrm>
            <a:off x="3652960" y="2214864"/>
            <a:ext cx="63350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DMux</a:t>
            </a:r>
            <a:endParaRPr lang="en-US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6" name="Google Shape;175;p27">
            <a:extLst>
              <a:ext uri="{FF2B5EF4-FFF2-40B4-BE49-F238E27FC236}">
                <a16:creationId xmlns:a16="http://schemas.microsoft.com/office/drawing/2014/main" id="{29ACB12C-D190-4C7D-DFF9-C8EC27EA48AA}"/>
              </a:ext>
            </a:extLst>
          </p:cNvPr>
          <p:cNvSpPr/>
          <p:nvPr/>
        </p:nvSpPr>
        <p:spPr>
          <a:xfrm>
            <a:off x="6555404" y="1841522"/>
            <a:ext cx="1585792" cy="609152"/>
          </a:xfrm>
          <a:prstGeom prst="rect">
            <a:avLst/>
          </a:prstGeom>
          <a:solidFill>
            <a:schemeClr val="lt1"/>
          </a:solidFill>
          <a:ln w="381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US" sz="1400" b="1" i="0" u="none" strike="noStrike" cap="none" dirty="0">
                <a:solidFill>
                  <a:srgbClr val="000000"/>
                </a:solidFill>
                <a:latin typeface="Calibri" panose="020F0502020204030204" pitchFamily="34" charset="0"/>
                <a:ea typeface="Courier New"/>
                <a:cs typeface="Calibri" panose="020F0502020204030204" pitchFamily="34" charset="0"/>
                <a:sym typeface="Courier New"/>
              </a:rPr>
              <a:t>Register</a:t>
            </a:r>
            <a:endParaRPr sz="1400" b="1" i="0" u="none" strike="noStrike" cap="none" dirty="0">
              <a:solidFill>
                <a:srgbClr val="000000"/>
              </a:solidFill>
              <a:latin typeface="Calibri" panose="020F0502020204030204" pitchFamily="34" charset="0"/>
              <a:ea typeface="Courier New"/>
              <a:cs typeface="Calibri" panose="020F0502020204030204" pitchFamily="34" charset="0"/>
              <a:sym typeface="Courier New"/>
            </a:endParaRPr>
          </a:p>
        </p:txBody>
      </p:sp>
      <p:sp>
        <p:nvSpPr>
          <p:cNvPr id="37" name="Google Shape;176;p27">
            <a:extLst>
              <a:ext uri="{FF2B5EF4-FFF2-40B4-BE49-F238E27FC236}">
                <a16:creationId xmlns:a16="http://schemas.microsoft.com/office/drawing/2014/main" id="{CE637B9C-16AA-7222-D521-C909C5401385}"/>
              </a:ext>
            </a:extLst>
          </p:cNvPr>
          <p:cNvSpPr/>
          <p:nvPr/>
        </p:nvSpPr>
        <p:spPr>
          <a:xfrm>
            <a:off x="7254834" y="2298231"/>
            <a:ext cx="179680" cy="154896"/>
          </a:xfrm>
          <a:prstGeom prst="triangle">
            <a:avLst>
              <a:gd name="adj" fmla="val 50000"/>
            </a:avLst>
          </a:prstGeom>
          <a:solidFill>
            <a:schemeClr val="lt1"/>
          </a:solidFill>
          <a:ln w="381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2652804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3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" name="Google Shape;356;p60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Solution 2: Separate Memory Units</a:t>
            </a:r>
            <a:endParaRPr/>
          </a:p>
        </p:txBody>
      </p:sp>
      <p:sp>
        <p:nvSpPr>
          <p:cNvPr id="357" name="Google Shape;357;p60"/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8366125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Char char="❖"/>
            </a:pPr>
            <a:r>
              <a:rPr lang="en-US" dirty="0"/>
              <a:t>Separate instruction memory and data memory into two different chips</a:t>
            </a:r>
            <a:endParaRPr dirty="0"/>
          </a:p>
          <a:p>
            <a:pPr marL="649224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dirty="0"/>
              <a:t>Each can be independently addressed, read from, written to</a:t>
            </a:r>
            <a:endParaRPr dirty="0"/>
          </a:p>
          <a:p>
            <a:pPr marL="0" lvl="0" indent="0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None/>
            </a:pPr>
            <a:endParaRPr dirty="0"/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Char char="❖"/>
            </a:pPr>
            <a:r>
              <a:rPr lang="en-US" dirty="0"/>
              <a:t>Pros:</a:t>
            </a:r>
            <a:endParaRPr dirty="0"/>
          </a:p>
          <a:p>
            <a:pPr marL="649224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dirty="0"/>
              <a:t>Simpler to implement</a:t>
            </a:r>
            <a:endParaRPr dirty="0"/>
          </a:p>
          <a:p>
            <a:pPr marL="804672" lvl="1" indent="-193802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None/>
            </a:pPr>
            <a:endParaRPr dirty="0"/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Char char="❖"/>
            </a:pPr>
            <a:r>
              <a:rPr lang="en-US" dirty="0"/>
              <a:t>Cons:</a:t>
            </a:r>
            <a:endParaRPr dirty="0"/>
          </a:p>
          <a:p>
            <a:pPr marL="649224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dirty="0"/>
              <a:t>Fixed size of each partition, rather than flexible storage</a:t>
            </a:r>
            <a:endParaRPr dirty="0"/>
          </a:p>
          <a:p>
            <a:pPr marL="649224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dirty="0"/>
              <a:t>Two chips → redundant circuitry</a:t>
            </a: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None/>
            </a:pP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</p:txBody>
      </p:sp>
      <p:sp>
        <p:nvSpPr>
          <p:cNvPr id="358" name="Google Shape;358;p60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14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" name="Google Shape;372;g10fc0afc8c1_1_0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6000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/>
              <a:t>Lecture Outline</a:t>
            </a:r>
            <a:endParaRPr dirty="0"/>
          </a:p>
        </p:txBody>
      </p:sp>
      <p:sp>
        <p:nvSpPr>
          <p:cNvPr id="373" name="Google Shape;373;g10fc0afc8c1_1_0"/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8366100" cy="497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Char char="❖"/>
            </a:pPr>
            <a:r>
              <a:rPr lang="en-US" dirty="0">
                <a:solidFill>
                  <a:schemeClr val="tx1"/>
                </a:solidFill>
              </a:rPr>
              <a:t>Building a Computer</a:t>
            </a:r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dirty="0">
                <a:solidFill>
                  <a:schemeClr val="tx1"/>
                </a:solidFill>
              </a:rPr>
              <a:t>Architecture, Fetch and Execute Cycle</a:t>
            </a:r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lang="en-US" sz="2200" dirty="0">
              <a:solidFill>
                <a:schemeClr val="tx1"/>
              </a:solidFill>
            </a:endParaRPr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Char char="❖"/>
            </a:pPr>
            <a:r>
              <a:rPr lang="en-US" b="1" dirty="0">
                <a:solidFill>
                  <a:srgbClr val="4B2A85"/>
                </a:solidFill>
              </a:rPr>
              <a:t>Hack CPU Interface</a:t>
            </a:r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b="1" dirty="0">
                <a:solidFill>
                  <a:srgbClr val="4B2A85"/>
                </a:solidFill>
              </a:rPr>
              <a:t>Implementation and Operations</a:t>
            </a:r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endParaRPr lang="en-US" dirty="0">
              <a:solidFill>
                <a:schemeClr val="tx1"/>
              </a:solidFill>
            </a:endParaRPr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Char char="❖"/>
            </a:pPr>
            <a:r>
              <a:rPr lang="en-US" dirty="0">
                <a:solidFill>
                  <a:schemeClr val="tx1"/>
                </a:solidFill>
              </a:rPr>
              <a:t>CSE 390B Midterm Practice Problems</a:t>
            </a:r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dirty="0">
                <a:solidFill>
                  <a:schemeClr val="tx1"/>
                </a:solidFill>
              </a:rPr>
              <a:t>Circuit Design, Writing Assembly, Tracing Assembly</a:t>
            </a:r>
          </a:p>
          <a:p>
            <a:pPr marL="356616" lvl="1" indent="0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None/>
            </a:pPr>
            <a:endParaRPr lang="en-US" dirty="0">
              <a:solidFill>
                <a:schemeClr val="tx1"/>
              </a:solidFill>
            </a:endParaRPr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Char char="❖"/>
            </a:pPr>
            <a:r>
              <a:rPr lang="en-US" dirty="0">
                <a:solidFill>
                  <a:schemeClr val="tx1"/>
                </a:solidFill>
              </a:rPr>
              <a:t>Project 6 Overview</a:t>
            </a:r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dirty="0">
                <a:solidFill>
                  <a:schemeClr val="tx1"/>
                </a:solidFill>
              </a:rPr>
              <a:t>Project Tips and Workflow</a:t>
            </a:r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74" name="Google Shape;374;g10fc0afc8c1_1_0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15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8479614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1" name="Google Shape;371;p32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6000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Hack CPU</a:t>
            </a:r>
            <a:endParaRPr/>
          </a:p>
        </p:txBody>
      </p:sp>
      <p:sp>
        <p:nvSpPr>
          <p:cNvPr id="372" name="Google Shape;372;p32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16</a:t>
            </a:fld>
            <a:endParaRPr/>
          </a:p>
        </p:txBody>
      </p:sp>
      <p:sp>
        <p:nvSpPr>
          <p:cNvPr id="373" name="Google Shape;373;p32"/>
          <p:cNvSpPr/>
          <p:nvPr/>
        </p:nvSpPr>
        <p:spPr>
          <a:xfrm>
            <a:off x="650825" y="1415200"/>
            <a:ext cx="7751700" cy="4316400"/>
          </a:xfrm>
          <a:prstGeom prst="rect">
            <a:avLst/>
          </a:prstGeom>
          <a:noFill/>
          <a:ln w="38100" cap="flat" cmpd="sng">
            <a:solidFill>
              <a:srgbClr val="66666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US" sz="20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COMPUTER</a:t>
            </a:r>
            <a:endParaRPr sz="20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74" name="Google Shape;374;p32"/>
          <p:cNvSpPr/>
          <p:nvPr/>
        </p:nvSpPr>
        <p:spPr>
          <a:xfrm>
            <a:off x="865300" y="2078725"/>
            <a:ext cx="1956300" cy="3487200"/>
          </a:xfrm>
          <a:prstGeom prst="rect">
            <a:avLst/>
          </a:prstGeom>
          <a:noFill/>
          <a:ln w="38100" cap="flat" cmpd="sng">
            <a:solidFill>
              <a:srgbClr val="66666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US" sz="20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ROM</a:t>
            </a:r>
            <a:endParaRPr sz="20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US" sz="20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(Instructions)</a:t>
            </a:r>
            <a:endParaRPr sz="20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75" name="Google Shape;375;p32"/>
          <p:cNvSpPr/>
          <p:nvPr/>
        </p:nvSpPr>
        <p:spPr>
          <a:xfrm>
            <a:off x="315750" y="6037978"/>
            <a:ext cx="1044300" cy="647100"/>
          </a:xfrm>
          <a:prstGeom prst="rect">
            <a:avLst/>
          </a:prstGeom>
          <a:noFill/>
          <a:ln w="38100" cap="flat" cmpd="sng">
            <a:solidFill>
              <a:srgbClr val="66666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INPUT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76" name="Google Shape;376;p32"/>
          <p:cNvSpPr/>
          <p:nvPr/>
        </p:nvSpPr>
        <p:spPr>
          <a:xfrm>
            <a:off x="3643786" y="2078725"/>
            <a:ext cx="1870200" cy="3487200"/>
          </a:xfrm>
          <a:prstGeom prst="rect">
            <a:avLst/>
          </a:prstGeom>
          <a:noFill/>
          <a:ln w="38100" cap="flat" cmpd="sng">
            <a:solidFill>
              <a:srgbClr val="66666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US" sz="20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CPU</a:t>
            </a:r>
            <a:endParaRPr sz="20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77" name="Google Shape;377;p32"/>
          <p:cNvSpPr/>
          <p:nvPr/>
        </p:nvSpPr>
        <p:spPr>
          <a:xfrm>
            <a:off x="3820736" y="4685875"/>
            <a:ext cx="1561500" cy="365100"/>
          </a:xfrm>
          <a:prstGeom prst="rect">
            <a:avLst/>
          </a:prstGeom>
          <a:noFill/>
          <a:ln w="38100" cap="flat" cmpd="sng">
            <a:solidFill>
              <a:srgbClr val="66666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REGISTERS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78" name="Google Shape;378;p32"/>
          <p:cNvSpPr/>
          <p:nvPr/>
        </p:nvSpPr>
        <p:spPr>
          <a:xfrm>
            <a:off x="3820736" y="5104050"/>
            <a:ext cx="1561500" cy="365100"/>
          </a:xfrm>
          <a:prstGeom prst="rect">
            <a:avLst/>
          </a:prstGeom>
          <a:noFill/>
          <a:ln w="38100" cap="flat" cmpd="sng">
            <a:solidFill>
              <a:srgbClr val="66666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CONTROL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79" name="Google Shape;379;p32"/>
          <p:cNvSpPr/>
          <p:nvPr/>
        </p:nvSpPr>
        <p:spPr>
          <a:xfrm>
            <a:off x="7566650" y="6037978"/>
            <a:ext cx="1044300" cy="647100"/>
          </a:xfrm>
          <a:prstGeom prst="rect">
            <a:avLst/>
          </a:prstGeom>
          <a:noFill/>
          <a:ln w="38100" cap="flat" cmpd="sng">
            <a:solidFill>
              <a:srgbClr val="66666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OUTPUT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80" name="Google Shape;380;p32"/>
          <p:cNvSpPr/>
          <p:nvPr/>
        </p:nvSpPr>
        <p:spPr>
          <a:xfrm rot="5400000">
            <a:off x="7819700" y="5595625"/>
            <a:ext cx="538200" cy="4788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714EA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81" name="Google Shape;381;p32"/>
          <p:cNvSpPr/>
          <p:nvPr/>
        </p:nvSpPr>
        <p:spPr>
          <a:xfrm rot="-5400000">
            <a:off x="551400" y="5595625"/>
            <a:ext cx="573000" cy="4788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714EA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82" name="Google Shape;382;p32"/>
          <p:cNvSpPr/>
          <p:nvPr/>
        </p:nvSpPr>
        <p:spPr>
          <a:xfrm>
            <a:off x="2714925" y="3189600"/>
            <a:ext cx="999000" cy="4788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714EA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83" name="Google Shape;383;p3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777058" y="2663228"/>
            <a:ext cx="1648825" cy="1820347"/>
          </a:xfrm>
          <a:prstGeom prst="rect">
            <a:avLst/>
          </a:prstGeom>
          <a:noFill/>
          <a:ln>
            <a:noFill/>
          </a:ln>
        </p:spPr>
      </p:pic>
      <p:sp>
        <p:nvSpPr>
          <p:cNvPr id="384" name="Google Shape;384;p32"/>
          <p:cNvSpPr/>
          <p:nvPr/>
        </p:nvSpPr>
        <p:spPr>
          <a:xfrm>
            <a:off x="930875" y="3261850"/>
            <a:ext cx="390300" cy="132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0</a:t>
            </a:r>
            <a:endParaRPr sz="14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1</a:t>
            </a:r>
            <a:endParaRPr sz="14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2</a:t>
            </a:r>
            <a:endParaRPr sz="14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385" name="Google Shape;385;p32"/>
          <p:cNvSpPr/>
          <p:nvPr/>
        </p:nvSpPr>
        <p:spPr>
          <a:xfrm>
            <a:off x="6166050" y="2055175"/>
            <a:ext cx="1956300" cy="3487200"/>
          </a:xfrm>
          <a:prstGeom prst="rect">
            <a:avLst/>
          </a:prstGeom>
          <a:noFill/>
          <a:ln w="38100" cap="flat" cmpd="sng">
            <a:solidFill>
              <a:srgbClr val="66666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US" sz="20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RAM</a:t>
            </a:r>
            <a:endParaRPr sz="20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US" sz="20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(Data)</a:t>
            </a:r>
            <a:endParaRPr sz="20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86" name="Google Shape;386;p32"/>
          <p:cNvSpPr/>
          <p:nvPr/>
        </p:nvSpPr>
        <p:spPr>
          <a:xfrm>
            <a:off x="6544375" y="3238300"/>
            <a:ext cx="1472724" cy="1326000"/>
          </a:xfrm>
          <a:prstGeom prst="rect">
            <a:avLst/>
          </a:prstGeom>
          <a:solidFill>
            <a:srgbClr val="D9EAD3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100110010111</a:t>
            </a:r>
            <a:endParaRPr sz="14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100011001111</a:t>
            </a:r>
            <a:endParaRPr sz="14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000000000010</a:t>
            </a:r>
            <a:endParaRPr sz="14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...</a:t>
            </a:r>
            <a:endParaRPr sz="14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2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Data</a:t>
            </a: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200" b="0" i="0" u="none" strike="noStrike" cap="none">
              <a:solidFill>
                <a:srgbClr val="3D85C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87" name="Google Shape;387;p32"/>
          <p:cNvSpPr/>
          <p:nvPr/>
        </p:nvSpPr>
        <p:spPr>
          <a:xfrm>
            <a:off x="6231625" y="3238300"/>
            <a:ext cx="390300" cy="132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0</a:t>
            </a:r>
            <a:endParaRPr sz="14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1</a:t>
            </a:r>
            <a:endParaRPr sz="14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2</a:t>
            </a:r>
            <a:endParaRPr sz="14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388" name="Google Shape;388;p32"/>
          <p:cNvSpPr/>
          <p:nvPr/>
        </p:nvSpPr>
        <p:spPr>
          <a:xfrm>
            <a:off x="5295775" y="3189600"/>
            <a:ext cx="999000" cy="4788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714EA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89" name="Google Shape;389;p32"/>
          <p:cNvSpPr/>
          <p:nvPr/>
        </p:nvSpPr>
        <p:spPr>
          <a:xfrm rot="10800000">
            <a:off x="5317600" y="4371325"/>
            <a:ext cx="999000" cy="4788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714EA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0" name="Google Shape;390;p32"/>
          <p:cNvSpPr/>
          <p:nvPr/>
        </p:nvSpPr>
        <p:spPr>
          <a:xfrm rot="10800000">
            <a:off x="2736750" y="4371325"/>
            <a:ext cx="999000" cy="4788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714EA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1" name="Google Shape;391;p32"/>
          <p:cNvSpPr txBox="1"/>
          <p:nvPr/>
        </p:nvSpPr>
        <p:spPr>
          <a:xfrm>
            <a:off x="2636943" y="4770001"/>
            <a:ext cx="1198612" cy="65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addr of next instruction</a:t>
            </a:r>
            <a:endParaRPr sz="12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392" name="Google Shape;392;p32"/>
          <p:cNvSpPr txBox="1"/>
          <p:nvPr/>
        </p:nvSpPr>
        <p:spPr>
          <a:xfrm>
            <a:off x="5392286" y="2782181"/>
            <a:ext cx="868900" cy="65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data out</a:t>
            </a:r>
            <a:endParaRPr sz="12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393" name="Google Shape;393;p32"/>
          <p:cNvSpPr txBox="1"/>
          <p:nvPr/>
        </p:nvSpPr>
        <p:spPr>
          <a:xfrm>
            <a:off x="5490593" y="4749261"/>
            <a:ext cx="698850" cy="65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data in</a:t>
            </a:r>
            <a:endParaRPr sz="12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394" name="Google Shape;394;p32"/>
          <p:cNvSpPr txBox="1"/>
          <p:nvPr/>
        </p:nvSpPr>
        <p:spPr>
          <a:xfrm>
            <a:off x="2875715" y="2900998"/>
            <a:ext cx="1366650" cy="65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1" i="0" u="none" strike="noStrike" cap="none" dirty="0" err="1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instr</a:t>
            </a:r>
            <a:endParaRPr sz="1200" b="1" i="0" u="none" strike="noStrike" cap="none" dirty="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395" name="Google Shape;395;p32"/>
          <p:cNvSpPr/>
          <p:nvPr/>
        </p:nvSpPr>
        <p:spPr>
          <a:xfrm>
            <a:off x="1243625" y="3261850"/>
            <a:ext cx="1493124" cy="13260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010111001110</a:t>
            </a:r>
            <a:endParaRPr sz="14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101100010101</a:t>
            </a:r>
            <a:endParaRPr sz="14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111000101111</a:t>
            </a:r>
            <a:endParaRPr sz="14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...</a:t>
            </a:r>
            <a:endParaRPr sz="14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2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Instructions</a:t>
            </a: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0" name="Google Shape;400;p14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Hack CPU Interface Inputs</a:t>
            </a:r>
            <a:endParaRPr/>
          </a:p>
        </p:txBody>
      </p:sp>
      <p:sp>
        <p:nvSpPr>
          <p:cNvPr id="401" name="Google Shape;401;p14"/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3988383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b="1" dirty="0" err="1">
                <a:latin typeface="Courier New"/>
                <a:ea typeface="Courier New"/>
                <a:cs typeface="Courier New"/>
                <a:sym typeface="Courier New"/>
              </a:rPr>
              <a:t>inM</a:t>
            </a:r>
            <a:r>
              <a:rPr lang="en-US" dirty="0"/>
              <a:t>: Value coming from memory</a:t>
            </a: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b="1" dirty="0">
                <a:latin typeface="Courier New"/>
                <a:ea typeface="Courier New"/>
                <a:cs typeface="Courier New"/>
                <a:sym typeface="Courier New"/>
              </a:rPr>
              <a:t>instruction</a:t>
            </a:r>
            <a:r>
              <a:rPr lang="en-US" dirty="0"/>
              <a:t>: 16-bit instruction </a:t>
            </a: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b="1" dirty="0">
                <a:latin typeface="Courier New"/>
                <a:ea typeface="Courier New"/>
                <a:cs typeface="Courier New"/>
                <a:sym typeface="Courier New"/>
              </a:rPr>
              <a:t>reset</a:t>
            </a:r>
            <a:r>
              <a:rPr lang="en-US" dirty="0"/>
              <a:t>: if 1, reset the program</a:t>
            </a: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</p:txBody>
      </p:sp>
      <p:sp>
        <p:nvSpPr>
          <p:cNvPr id="402" name="Google Shape;402;p14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17</a:t>
            </a:fld>
            <a:endParaRPr/>
          </a:p>
        </p:txBody>
      </p:sp>
      <p:sp>
        <p:nvSpPr>
          <p:cNvPr id="6" name="Google Shape;411;p15">
            <a:extLst>
              <a:ext uri="{FF2B5EF4-FFF2-40B4-BE49-F238E27FC236}">
                <a16:creationId xmlns:a16="http://schemas.microsoft.com/office/drawing/2014/main" id="{4E693340-0BB6-EE81-BB4F-6929948E8FC7}"/>
              </a:ext>
            </a:extLst>
          </p:cNvPr>
          <p:cNvSpPr/>
          <p:nvPr/>
        </p:nvSpPr>
        <p:spPr>
          <a:xfrm>
            <a:off x="4577375" y="2064543"/>
            <a:ext cx="4353765" cy="3174877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" name="Google Shape;411;p15"/>
          <p:cNvSpPr/>
          <p:nvPr/>
        </p:nvSpPr>
        <p:spPr>
          <a:xfrm>
            <a:off x="4577375" y="2064543"/>
            <a:ext cx="4353765" cy="3174877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8" name="Google Shape;408;p15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Hack CPU Interface Outputs</a:t>
            </a:r>
            <a:endParaRPr/>
          </a:p>
        </p:txBody>
      </p:sp>
      <p:sp>
        <p:nvSpPr>
          <p:cNvPr id="409" name="Google Shape;409;p15"/>
          <p:cNvSpPr txBox="1">
            <a:spLocks noGrp="1"/>
          </p:cNvSpPr>
          <p:nvPr>
            <p:ph type="body" idx="1"/>
          </p:nvPr>
        </p:nvSpPr>
        <p:spPr>
          <a:xfrm>
            <a:off x="396876" y="1362075"/>
            <a:ext cx="4696718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b="1" dirty="0" err="1">
                <a:latin typeface="Courier New"/>
                <a:ea typeface="Courier New"/>
                <a:cs typeface="Courier New"/>
                <a:sym typeface="Courier New"/>
              </a:rPr>
              <a:t>outM</a:t>
            </a:r>
            <a:r>
              <a:rPr lang="en-US" dirty="0"/>
              <a:t>: value used to update memory if </a:t>
            </a:r>
            <a:r>
              <a:rPr lang="en-US" dirty="0" err="1"/>
              <a:t>writeM</a:t>
            </a:r>
            <a:r>
              <a:rPr lang="en-US" dirty="0"/>
              <a:t> is 1</a:t>
            </a:r>
            <a:endParaRPr dirty="0"/>
          </a:p>
          <a:p>
            <a:pPr marL="804672" lvl="1" indent="-215391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sz="1200" dirty="0"/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b="1" dirty="0" err="1">
                <a:latin typeface="Courier New"/>
                <a:ea typeface="Courier New"/>
                <a:cs typeface="Courier New"/>
                <a:sym typeface="Courier New"/>
              </a:rPr>
              <a:t>writeM</a:t>
            </a:r>
            <a:r>
              <a:rPr lang="en-US" dirty="0"/>
              <a:t>: if 1, update value in memory at </a:t>
            </a:r>
            <a:r>
              <a:rPr lang="en-US" dirty="0" err="1"/>
              <a:t>addressM</a:t>
            </a:r>
            <a:r>
              <a:rPr lang="en-US" dirty="0"/>
              <a:t> with </a:t>
            </a:r>
            <a:r>
              <a:rPr lang="en-US" dirty="0" err="1"/>
              <a:t>outM</a:t>
            </a:r>
            <a:endParaRPr dirty="0"/>
          </a:p>
          <a:p>
            <a:pPr marL="804672" lvl="1" indent="-215391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sz="1200" dirty="0"/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b="1" dirty="0" err="1">
                <a:latin typeface="Courier New"/>
                <a:ea typeface="Courier New"/>
                <a:cs typeface="Courier New"/>
                <a:sym typeface="Courier New"/>
              </a:rPr>
              <a:t>addressM</a:t>
            </a:r>
            <a:r>
              <a:rPr lang="en-US" dirty="0"/>
              <a:t>: address to read from or write to in memory</a:t>
            </a:r>
            <a:endParaRPr dirty="0"/>
          </a:p>
          <a:p>
            <a:pPr marL="804672" lvl="1" indent="-215391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sz="1200" dirty="0"/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b="1" dirty="0">
                <a:latin typeface="Courier New"/>
                <a:ea typeface="Courier New"/>
                <a:cs typeface="Courier New"/>
                <a:sym typeface="Courier New"/>
              </a:rPr>
              <a:t>pc</a:t>
            </a:r>
            <a:r>
              <a:rPr lang="en-US" dirty="0"/>
              <a:t>: address of next instruction to be fetched from memory</a:t>
            </a: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</p:txBody>
      </p:sp>
      <p:sp>
        <p:nvSpPr>
          <p:cNvPr id="410" name="Google Shape;410;p15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18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7" name="Google Shape;417;p33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6000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Hack CPU Implementation</a:t>
            </a:r>
            <a:endParaRPr/>
          </a:p>
        </p:txBody>
      </p:sp>
      <p:sp>
        <p:nvSpPr>
          <p:cNvPr id="418" name="Google Shape;418;p33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19</a:t>
            </a:fld>
            <a:endParaRPr/>
          </a:p>
        </p:txBody>
      </p:sp>
      <p:sp>
        <p:nvSpPr>
          <p:cNvPr id="419" name="Google Shape;419;p33"/>
          <p:cNvSpPr/>
          <p:nvPr/>
        </p:nvSpPr>
        <p:spPr>
          <a:xfrm>
            <a:off x="264159" y="1387372"/>
            <a:ext cx="8398800" cy="4433400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20" name="Google Shape;420;p33"/>
          <p:cNvSpPr/>
          <p:nvPr/>
        </p:nvSpPr>
        <p:spPr>
          <a:xfrm>
            <a:off x="1351278" y="1209039"/>
            <a:ext cx="6380480" cy="4856480"/>
          </a:xfrm>
          <a:custGeom>
            <a:avLst/>
            <a:gdLst/>
            <a:ahLst/>
            <a:cxnLst/>
            <a:rect l="l" t="t" r="r" b="b"/>
            <a:pathLst>
              <a:path w="6380480" h="4856480" extrusionOk="0">
                <a:moveTo>
                  <a:pt x="0" y="0"/>
                </a:moveTo>
                <a:lnTo>
                  <a:pt x="6380481" y="0"/>
                </a:lnTo>
                <a:lnTo>
                  <a:pt x="6380481" y="4856480"/>
                </a:lnTo>
                <a:lnTo>
                  <a:pt x="0" y="4856480"/>
                </a:lnTo>
                <a:lnTo>
                  <a:pt x="0" y="0"/>
                </a:lnTo>
                <a:close/>
              </a:path>
            </a:pathLst>
          </a:custGeom>
          <a:noFill/>
          <a:ln w="12700" cap="flat" cmpd="sng">
            <a:solidFill>
              <a:srgbClr val="0000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21" name="Google Shape;421;p33"/>
          <p:cNvSpPr/>
          <p:nvPr/>
        </p:nvSpPr>
        <p:spPr>
          <a:xfrm>
            <a:off x="6006514" y="1379593"/>
            <a:ext cx="761365" cy="1361439"/>
          </a:xfrm>
          <a:custGeom>
            <a:avLst/>
            <a:gdLst/>
            <a:ahLst/>
            <a:cxnLst/>
            <a:rect l="l" t="t" r="r" b="b"/>
            <a:pathLst>
              <a:path w="761365" h="1361439" extrusionOk="0">
                <a:moveTo>
                  <a:pt x="608572" y="0"/>
                </a:moveTo>
                <a:lnTo>
                  <a:pt x="0" y="689592"/>
                </a:lnTo>
                <a:lnTo>
                  <a:pt x="760806" y="1361013"/>
                </a:lnTo>
                <a:lnTo>
                  <a:pt x="608572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22" name="Google Shape;422;p33"/>
          <p:cNvSpPr/>
          <p:nvPr/>
        </p:nvSpPr>
        <p:spPr>
          <a:xfrm>
            <a:off x="5848781" y="3042186"/>
            <a:ext cx="1128395" cy="1181735"/>
          </a:xfrm>
          <a:custGeom>
            <a:avLst/>
            <a:gdLst/>
            <a:ahLst/>
            <a:cxnLst/>
            <a:rect l="l" t="t" r="r" b="b"/>
            <a:pathLst>
              <a:path w="1128395" h="1181735" extrusionOk="0">
                <a:moveTo>
                  <a:pt x="1128157" y="0"/>
                </a:moveTo>
                <a:lnTo>
                  <a:pt x="0" y="940804"/>
                </a:lnTo>
                <a:lnTo>
                  <a:pt x="747956" y="1181494"/>
                </a:lnTo>
                <a:lnTo>
                  <a:pt x="1128157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23" name="Google Shape;423;p33"/>
          <p:cNvSpPr/>
          <p:nvPr/>
        </p:nvSpPr>
        <p:spPr>
          <a:xfrm>
            <a:off x="3828345" y="2220519"/>
            <a:ext cx="831850" cy="788669"/>
          </a:xfrm>
          <a:custGeom>
            <a:avLst/>
            <a:gdLst/>
            <a:ahLst/>
            <a:cxnLst/>
            <a:rect l="l" t="t" r="r" b="b"/>
            <a:pathLst>
              <a:path w="831850" h="788669" extrusionOk="0">
                <a:moveTo>
                  <a:pt x="0" y="788648"/>
                </a:moveTo>
                <a:lnTo>
                  <a:pt x="831455" y="788648"/>
                </a:lnTo>
                <a:lnTo>
                  <a:pt x="831455" y="0"/>
                </a:lnTo>
                <a:lnTo>
                  <a:pt x="0" y="0"/>
                </a:lnTo>
                <a:lnTo>
                  <a:pt x="0" y="788648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24" name="Google Shape;424;p33"/>
          <p:cNvSpPr/>
          <p:nvPr/>
        </p:nvSpPr>
        <p:spPr>
          <a:xfrm>
            <a:off x="4102450" y="2619599"/>
            <a:ext cx="1918970" cy="1546860"/>
          </a:xfrm>
          <a:custGeom>
            <a:avLst/>
            <a:gdLst/>
            <a:ahLst/>
            <a:cxnLst/>
            <a:rect l="l" t="t" r="r" b="b"/>
            <a:pathLst>
              <a:path w="1918970" h="1546860" extrusionOk="0">
                <a:moveTo>
                  <a:pt x="0" y="1546590"/>
                </a:moveTo>
                <a:lnTo>
                  <a:pt x="1918741" y="1546590"/>
                </a:lnTo>
                <a:lnTo>
                  <a:pt x="1918741" y="0"/>
                </a:lnTo>
                <a:lnTo>
                  <a:pt x="0" y="0"/>
                </a:lnTo>
                <a:lnTo>
                  <a:pt x="0" y="154659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25" name="Google Shape;425;p33"/>
          <p:cNvSpPr txBox="1"/>
          <p:nvPr/>
        </p:nvSpPr>
        <p:spPr>
          <a:xfrm>
            <a:off x="8249254" y="5227491"/>
            <a:ext cx="493500" cy="339000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0" tIns="24125" rIns="0" bIns="0" anchor="t" anchorCtr="0">
            <a:noAutofit/>
          </a:bodyPr>
          <a:lstStyle/>
          <a:p>
            <a:pPr marL="9144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0" i="0" u="none" strike="noStrike" cap="none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pc</a:t>
            </a:r>
            <a:endParaRPr sz="16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426" name="Google Shape;426;p33"/>
          <p:cNvSpPr/>
          <p:nvPr/>
        </p:nvSpPr>
        <p:spPr>
          <a:xfrm>
            <a:off x="1399850" y="1286850"/>
            <a:ext cx="1535176" cy="4532300"/>
          </a:xfrm>
          <a:custGeom>
            <a:avLst/>
            <a:gdLst/>
            <a:ahLst/>
            <a:cxnLst/>
            <a:rect l="l" t="t" r="r" b="b"/>
            <a:pathLst>
              <a:path w="1918970" h="1546860" extrusionOk="0">
                <a:moveTo>
                  <a:pt x="0" y="1546590"/>
                </a:moveTo>
                <a:lnTo>
                  <a:pt x="1918741" y="1546590"/>
                </a:lnTo>
                <a:lnTo>
                  <a:pt x="1918741" y="0"/>
                </a:lnTo>
                <a:lnTo>
                  <a:pt x="0" y="0"/>
                </a:lnTo>
                <a:lnTo>
                  <a:pt x="0" y="154659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27" name="Google Shape;427;p33"/>
          <p:cNvSpPr/>
          <p:nvPr/>
        </p:nvSpPr>
        <p:spPr>
          <a:xfrm>
            <a:off x="2504225" y="1286850"/>
            <a:ext cx="5152434" cy="761829"/>
          </a:xfrm>
          <a:custGeom>
            <a:avLst/>
            <a:gdLst/>
            <a:ahLst/>
            <a:cxnLst/>
            <a:rect l="l" t="t" r="r" b="b"/>
            <a:pathLst>
              <a:path w="1918970" h="1546860" extrusionOk="0">
                <a:moveTo>
                  <a:pt x="0" y="1546590"/>
                </a:moveTo>
                <a:lnTo>
                  <a:pt x="1918741" y="1546590"/>
                </a:lnTo>
                <a:lnTo>
                  <a:pt x="1918741" y="0"/>
                </a:lnTo>
                <a:lnTo>
                  <a:pt x="0" y="0"/>
                </a:lnTo>
                <a:lnTo>
                  <a:pt x="0" y="154659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28" name="Google Shape;428;p33"/>
          <p:cNvSpPr/>
          <p:nvPr/>
        </p:nvSpPr>
        <p:spPr>
          <a:xfrm>
            <a:off x="4725733" y="1527725"/>
            <a:ext cx="1007459" cy="761829"/>
          </a:xfrm>
          <a:custGeom>
            <a:avLst/>
            <a:gdLst/>
            <a:ahLst/>
            <a:cxnLst/>
            <a:rect l="l" t="t" r="r" b="b"/>
            <a:pathLst>
              <a:path w="1918970" h="1546860" extrusionOk="0">
                <a:moveTo>
                  <a:pt x="0" y="1546590"/>
                </a:moveTo>
                <a:lnTo>
                  <a:pt x="1918741" y="1546590"/>
                </a:lnTo>
                <a:lnTo>
                  <a:pt x="1918741" y="0"/>
                </a:lnTo>
                <a:lnTo>
                  <a:pt x="0" y="0"/>
                </a:lnTo>
                <a:lnTo>
                  <a:pt x="0" y="154659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29" name="Google Shape;429;p33"/>
          <p:cNvSpPr/>
          <p:nvPr/>
        </p:nvSpPr>
        <p:spPr>
          <a:xfrm>
            <a:off x="3032472" y="1757850"/>
            <a:ext cx="1420038" cy="761829"/>
          </a:xfrm>
          <a:custGeom>
            <a:avLst/>
            <a:gdLst/>
            <a:ahLst/>
            <a:cxnLst/>
            <a:rect l="l" t="t" r="r" b="b"/>
            <a:pathLst>
              <a:path w="1918970" h="1546860" extrusionOk="0">
                <a:moveTo>
                  <a:pt x="0" y="1546590"/>
                </a:moveTo>
                <a:lnTo>
                  <a:pt x="1918741" y="1546590"/>
                </a:lnTo>
                <a:lnTo>
                  <a:pt x="1918741" y="0"/>
                </a:lnTo>
                <a:lnTo>
                  <a:pt x="0" y="0"/>
                </a:lnTo>
                <a:lnTo>
                  <a:pt x="0" y="154659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30" name="Google Shape;430;p33"/>
          <p:cNvSpPr/>
          <p:nvPr/>
        </p:nvSpPr>
        <p:spPr>
          <a:xfrm>
            <a:off x="2408327" y="3338200"/>
            <a:ext cx="2149246" cy="2529116"/>
          </a:xfrm>
          <a:custGeom>
            <a:avLst/>
            <a:gdLst/>
            <a:ahLst/>
            <a:cxnLst/>
            <a:rect l="l" t="t" r="r" b="b"/>
            <a:pathLst>
              <a:path w="1918970" h="1546860" extrusionOk="0">
                <a:moveTo>
                  <a:pt x="0" y="1546590"/>
                </a:moveTo>
                <a:lnTo>
                  <a:pt x="1918741" y="1546590"/>
                </a:lnTo>
                <a:lnTo>
                  <a:pt x="1918741" y="0"/>
                </a:lnTo>
                <a:lnTo>
                  <a:pt x="0" y="0"/>
                </a:lnTo>
                <a:lnTo>
                  <a:pt x="0" y="154659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31" name="Google Shape;431;p33"/>
          <p:cNvSpPr/>
          <p:nvPr/>
        </p:nvSpPr>
        <p:spPr>
          <a:xfrm>
            <a:off x="3648700" y="3895275"/>
            <a:ext cx="4082609" cy="1601000"/>
          </a:xfrm>
          <a:custGeom>
            <a:avLst/>
            <a:gdLst/>
            <a:ahLst/>
            <a:cxnLst/>
            <a:rect l="l" t="t" r="r" b="b"/>
            <a:pathLst>
              <a:path w="1918970" h="1546860" extrusionOk="0">
                <a:moveTo>
                  <a:pt x="0" y="1546590"/>
                </a:moveTo>
                <a:lnTo>
                  <a:pt x="1918741" y="1546590"/>
                </a:lnTo>
                <a:lnTo>
                  <a:pt x="1918741" y="0"/>
                </a:lnTo>
                <a:lnTo>
                  <a:pt x="0" y="0"/>
                </a:lnTo>
                <a:lnTo>
                  <a:pt x="0" y="154659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32" name="Google Shape;432;p33"/>
          <p:cNvSpPr/>
          <p:nvPr/>
        </p:nvSpPr>
        <p:spPr>
          <a:xfrm>
            <a:off x="5443925" y="5353425"/>
            <a:ext cx="2288372" cy="553002"/>
          </a:xfrm>
          <a:custGeom>
            <a:avLst/>
            <a:gdLst/>
            <a:ahLst/>
            <a:cxnLst/>
            <a:rect l="l" t="t" r="r" b="b"/>
            <a:pathLst>
              <a:path w="1918970" h="1546860" extrusionOk="0">
                <a:moveTo>
                  <a:pt x="0" y="1546590"/>
                </a:moveTo>
                <a:lnTo>
                  <a:pt x="1918741" y="1546590"/>
                </a:lnTo>
                <a:lnTo>
                  <a:pt x="1918741" y="0"/>
                </a:lnTo>
                <a:lnTo>
                  <a:pt x="0" y="0"/>
                </a:lnTo>
                <a:lnTo>
                  <a:pt x="0" y="154659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33" name="Google Shape;433;p33"/>
          <p:cNvSpPr/>
          <p:nvPr/>
        </p:nvSpPr>
        <p:spPr>
          <a:xfrm>
            <a:off x="6767875" y="1933775"/>
            <a:ext cx="964282" cy="1183348"/>
          </a:xfrm>
          <a:custGeom>
            <a:avLst/>
            <a:gdLst/>
            <a:ahLst/>
            <a:cxnLst/>
            <a:rect l="l" t="t" r="r" b="b"/>
            <a:pathLst>
              <a:path w="1918970" h="1546860" extrusionOk="0">
                <a:moveTo>
                  <a:pt x="0" y="1546590"/>
                </a:moveTo>
                <a:lnTo>
                  <a:pt x="1918741" y="1546590"/>
                </a:lnTo>
                <a:lnTo>
                  <a:pt x="1918741" y="0"/>
                </a:lnTo>
                <a:lnTo>
                  <a:pt x="0" y="0"/>
                </a:lnTo>
                <a:lnTo>
                  <a:pt x="0" y="154659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34" name="Google Shape;434;p33"/>
          <p:cNvSpPr/>
          <p:nvPr/>
        </p:nvSpPr>
        <p:spPr>
          <a:xfrm>
            <a:off x="5553525" y="1825850"/>
            <a:ext cx="450958" cy="1183348"/>
          </a:xfrm>
          <a:custGeom>
            <a:avLst/>
            <a:gdLst/>
            <a:ahLst/>
            <a:cxnLst/>
            <a:rect l="l" t="t" r="r" b="b"/>
            <a:pathLst>
              <a:path w="1918970" h="1546860" extrusionOk="0">
                <a:moveTo>
                  <a:pt x="0" y="1546590"/>
                </a:moveTo>
                <a:lnTo>
                  <a:pt x="1918741" y="1546590"/>
                </a:lnTo>
                <a:lnTo>
                  <a:pt x="1918741" y="0"/>
                </a:lnTo>
                <a:lnTo>
                  <a:pt x="0" y="0"/>
                </a:lnTo>
                <a:lnTo>
                  <a:pt x="0" y="154659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" name="Google Shape;372;g10fc0afc8c1_1_0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6000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/>
              <a:t>Lecture Outline</a:t>
            </a:r>
            <a:endParaRPr dirty="0"/>
          </a:p>
        </p:txBody>
      </p:sp>
      <p:sp>
        <p:nvSpPr>
          <p:cNvPr id="373" name="Google Shape;373;g10fc0afc8c1_1_0"/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8366100" cy="497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Char char="❖"/>
            </a:pPr>
            <a:r>
              <a:rPr lang="en-US" b="1" dirty="0">
                <a:solidFill>
                  <a:srgbClr val="4B2A85"/>
                </a:solidFill>
              </a:rPr>
              <a:t>Building a Computer</a:t>
            </a:r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b="1" dirty="0">
                <a:solidFill>
                  <a:srgbClr val="4B2A85"/>
                </a:solidFill>
              </a:rPr>
              <a:t>Architecture, Fetch and Execute Cycle</a:t>
            </a:r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lang="en-US" sz="2200" dirty="0">
              <a:solidFill>
                <a:schemeClr val="tx1"/>
              </a:solidFill>
            </a:endParaRPr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Char char="❖"/>
            </a:pPr>
            <a:r>
              <a:rPr lang="en-US" dirty="0">
                <a:solidFill>
                  <a:schemeClr val="tx1"/>
                </a:solidFill>
              </a:rPr>
              <a:t>Hack CPU Interface</a:t>
            </a:r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dirty="0">
                <a:solidFill>
                  <a:schemeClr val="tx1"/>
                </a:solidFill>
              </a:rPr>
              <a:t>Implementation and Operations</a:t>
            </a:r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endParaRPr lang="en-US" dirty="0">
              <a:solidFill>
                <a:schemeClr val="tx1"/>
              </a:solidFill>
            </a:endParaRPr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Char char="❖"/>
            </a:pPr>
            <a:r>
              <a:rPr lang="en-US" dirty="0">
                <a:solidFill>
                  <a:schemeClr val="tx1"/>
                </a:solidFill>
              </a:rPr>
              <a:t>CSE 390B Midterm Practice Problems</a:t>
            </a:r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dirty="0">
                <a:solidFill>
                  <a:schemeClr val="tx1"/>
                </a:solidFill>
              </a:rPr>
              <a:t>Circuit Design, Writing Assembly, Tracing Assembly</a:t>
            </a:r>
          </a:p>
          <a:p>
            <a:pPr marL="356616" lvl="1" indent="0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None/>
            </a:pPr>
            <a:endParaRPr lang="en-US" dirty="0">
              <a:solidFill>
                <a:schemeClr val="tx1"/>
              </a:solidFill>
            </a:endParaRPr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Char char="❖"/>
            </a:pPr>
            <a:r>
              <a:rPr lang="en-US" dirty="0">
                <a:solidFill>
                  <a:schemeClr val="tx1"/>
                </a:solidFill>
              </a:rPr>
              <a:t>Project 6 Overview</a:t>
            </a:r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dirty="0">
                <a:solidFill>
                  <a:schemeClr val="tx1"/>
                </a:solidFill>
              </a:rPr>
              <a:t>Project Tips and Workflow</a:t>
            </a:r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74" name="Google Shape;374;g10fc0afc8c1_1_0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42444508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" name="Google Shape;440;p34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6000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Hack CPU Implementation</a:t>
            </a:r>
            <a:endParaRPr/>
          </a:p>
        </p:txBody>
      </p:sp>
      <p:sp>
        <p:nvSpPr>
          <p:cNvPr id="441" name="Google Shape;441;p34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20</a:t>
            </a:fld>
            <a:endParaRPr/>
          </a:p>
        </p:txBody>
      </p:sp>
      <p:sp>
        <p:nvSpPr>
          <p:cNvPr id="442" name="Google Shape;442;p34"/>
          <p:cNvSpPr/>
          <p:nvPr/>
        </p:nvSpPr>
        <p:spPr>
          <a:xfrm>
            <a:off x="264159" y="1387372"/>
            <a:ext cx="8398800" cy="4433400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43" name="Google Shape;443;p34"/>
          <p:cNvSpPr txBox="1"/>
          <p:nvPr/>
        </p:nvSpPr>
        <p:spPr>
          <a:xfrm>
            <a:off x="811113" y="6164459"/>
            <a:ext cx="6124500" cy="67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1783713" marR="0" lvl="0" indent="0" algn="l" rtl="0">
              <a:lnSpc>
                <a:spcPct val="114722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0" i="0" u="none" strike="noStrike" cap="none">
                <a:solidFill>
                  <a:srgbClr val="1155CC"/>
                </a:solidFill>
                <a:latin typeface="Calibri"/>
                <a:ea typeface="Calibri"/>
                <a:cs typeface="Calibri"/>
                <a:sym typeface="Calibri"/>
              </a:rPr>
              <a:t>(each </a:t>
            </a:r>
            <a:r>
              <a:rPr lang="en-US" sz="1400" b="0" i="0" u="none" strike="noStrike" cap="none">
                <a:solidFill>
                  <a:srgbClr val="1155CC"/>
                </a:solidFill>
                <a:latin typeface="Calibri"/>
                <a:ea typeface="Calibri"/>
                <a:cs typeface="Calibri"/>
                <a:sym typeface="Calibri"/>
              </a:rPr>
              <a:t>"C" </a:t>
            </a:r>
            <a:r>
              <a:rPr lang="en-US" sz="1800" b="0" i="0" u="none" strike="noStrike" cap="none">
                <a:solidFill>
                  <a:srgbClr val="1155CC"/>
                </a:solidFill>
                <a:latin typeface="Calibri"/>
                <a:ea typeface="Calibri"/>
                <a:cs typeface="Calibri"/>
                <a:sym typeface="Calibri"/>
              </a:rPr>
              <a:t>symbol represents a control bit)</a:t>
            </a:r>
            <a:endParaRPr sz="1800" b="0" i="0" u="none" strike="noStrike" cap="none">
              <a:solidFill>
                <a:srgbClr val="1155CC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12700" marR="0" lvl="0" indent="0" algn="l" rtl="0">
              <a:lnSpc>
                <a:spcPct val="100000"/>
              </a:lnSpc>
              <a:spcBef>
                <a:spcPts val="1615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sz="1200" b="0" i="0" u="none" strike="noStrike" cap="none">
              <a:solidFill>
                <a:srgbClr val="1155CC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" name="Google Shape;372;g10fc0afc8c1_1_0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6000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/>
              <a:t>Lecture Outline</a:t>
            </a:r>
            <a:endParaRPr dirty="0"/>
          </a:p>
        </p:txBody>
      </p:sp>
      <p:sp>
        <p:nvSpPr>
          <p:cNvPr id="373" name="Google Shape;373;g10fc0afc8c1_1_0"/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8366100" cy="497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Char char="❖"/>
            </a:pPr>
            <a:r>
              <a:rPr lang="en-US" dirty="0">
                <a:solidFill>
                  <a:schemeClr val="tx1"/>
                </a:solidFill>
              </a:rPr>
              <a:t>Building a Computer</a:t>
            </a:r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dirty="0">
                <a:solidFill>
                  <a:schemeClr val="tx1"/>
                </a:solidFill>
              </a:rPr>
              <a:t>Architecture, Fetch and Execute Cycle</a:t>
            </a:r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lang="en-US" sz="2200" dirty="0">
              <a:solidFill>
                <a:schemeClr val="tx1"/>
              </a:solidFill>
            </a:endParaRPr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Char char="❖"/>
            </a:pPr>
            <a:r>
              <a:rPr lang="en-US" dirty="0">
                <a:solidFill>
                  <a:schemeClr val="tx1"/>
                </a:solidFill>
              </a:rPr>
              <a:t>Hack CPU Interface</a:t>
            </a:r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dirty="0">
                <a:solidFill>
                  <a:schemeClr val="tx1"/>
                </a:solidFill>
              </a:rPr>
              <a:t>Implementation and Operations</a:t>
            </a:r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endParaRPr lang="en-US" dirty="0">
              <a:solidFill>
                <a:schemeClr val="tx1"/>
              </a:solidFill>
            </a:endParaRPr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Char char="❖"/>
            </a:pPr>
            <a:r>
              <a:rPr lang="en-US" b="1" dirty="0">
                <a:solidFill>
                  <a:srgbClr val="4B2A85"/>
                </a:solidFill>
              </a:rPr>
              <a:t>CSE 390B Midterm Practice Problems</a:t>
            </a:r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b="1" dirty="0">
                <a:solidFill>
                  <a:srgbClr val="4B2A85"/>
                </a:solidFill>
              </a:rPr>
              <a:t>Circuit Design, Writing Assembly, Tracing Assembly</a:t>
            </a:r>
          </a:p>
          <a:p>
            <a:pPr marL="356616" lvl="1" indent="0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None/>
            </a:pPr>
            <a:endParaRPr lang="en-US" dirty="0">
              <a:solidFill>
                <a:schemeClr val="tx1"/>
              </a:solidFill>
            </a:endParaRPr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Char char="❖"/>
            </a:pPr>
            <a:r>
              <a:rPr lang="en-US" dirty="0">
                <a:solidFill>
                  <a:schemeClr val="tx1"/>
                </a:solidFill>
              </a:rPr>
              <a:t>Project 6 Overview</a:t>
            </a:r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dirty="0">
                <a:solidFill>
                  <a:schemeClr val="tx1"/>
                </a:solidFill>
              </a:rPr>
              <a:t>Project Tips and Workflow</a:t>
            </a:r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74" name="Google Shape;374;g10fc0afc8c1_1_0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21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7105589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5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/>
              <a:t>CSE 390B Midterm Topics Brainstorm</a:t>
            </a:r>
            <a:endParaRPr dirty="0"/>
          </a:p>
        </p:txBody>
      </p:sp>
      <p:sp>
        <p:nvSpPr>
          <p:cNvPr id="47" name="Google Shape;47;p5"/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8366125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/>
              <a:t>Based on what we have covered thus far in class, what are topics, concepts, questions that you might expect to show up on next week’s CSE 390B midterm?</a:t>
            </a: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</p:txBody>
      </p:sp>
      <p:sp>
        <p:nvSpPr>
          <p:cNvPr id="48" name="Google Shape;48;p5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22</a:t>
            </a:fld>
            <a:endParaRPr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6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/>
              <a:t>CSE 390B Review Session</a:t>
            </a:r>
            <a:endParaRPr dirty="0"/>
          </a:p>
        </p:txBody>
      </p:sp>
      <p:sp>
        <p:nvSpPr>
          <p:cNvPr id="54" name="Google Shape;54;p6"/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8366125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/>
              <a:t>Practice Problems</a:t>
            </a:r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dirty="0"/>
              <a:t>Circuit Design, Writing Assembly, Tracing Assembly</a:t>
            </a:r>
          </a:p>
          <a:p>
            <a:pPr marL="356616" lvl="1" indent="0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None/>
            </a:pPr>
            <a:endParaRPr dirty="0"/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/>
              <a:t>For each problem:</a:t>
            </a:r>
            <a:endParaRPr dirty="0"/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dirty="0"/>
              <a:t>Step 1: Spend 10 minutes working on the problem individually</a:t>
            </a:r>
            <a:endParaRPr dirty="0"/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dirty="0"/>
              <a:t>Step 2: Spend 10 minutes discussing the problem as a group, describing tips, approaches, and test-taking strategies</a:t>
            </a:r>
            <a:endParaRPr dirty="0"/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dirty="0"/>
              <a:t>Step 3: As a group, present to the class your discussion from step 2 and lead the class in working through the problem</a:t>
            </a: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</p:txBody>
      </p:sp>
      <p:sp>
        <p:nvSpPr>
          <p:cNvPr id="55" name="Google Shape;55;p6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23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82086201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7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/>
              <a:t>Review Session Debrief</a:t>
            </a:r>
            <a:endParaRPr dirty="0"/>
          </a:p>
        </p:txBody>
      </p:sp>
      <p:sp>
        <p:nvSpPr>
          <p:cNvPr id="61" name="Google Shape;61;p7"/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8366125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/>
              <a:t>Based on your experience with this exercise, how does it inform how you approach your studying?</a:t>
            </a:r>
            <a:br>
              <a:rPr lang="en-US"/>
            </a:br>
            <a:endParaRPr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/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/>
              <a:t>What resources can you utilize to help you deepen your understanding?</a:t>
            </a:r>
            <a:br>
              <a:rPr lang="en-US"/>
            </a:br>
            <a:endParaRPr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/>
          </a:p>
        </p:txBody>
      </p:sp>
      <p:sp>
        <p:nvSpPr>
          <p:cNvPr id="62" name="Google Shape;62;p7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24</a:t>
            </a:fld>
            <a:endParaRPr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8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Previous CSE 390B Midterms</a:t>
            </a:r>
            <a:endParaRPr/>
          </a:p>
        </p:txBody>
      </p:sp>
      <p:sp>
        <p:nvSpPr>
          <p:cNvPr id="69" name="Google Shape;69;p8"/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8366125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/>
              <a:t>Four midterms from previous quarters</a:t>
            </a:r>
            <a:endParaRPr dirty="0"/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dirty="0"/>
              <a:t>20sp midterm likely more difficult than midterm this quarter</a:t>
            </a:r>
            <a:endParaRPr dirty="0"/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dirty="0"/>
              <a:t>Midterm from 21wi, 21sp, 22wi, 22sp are more similar to what this quarter’s midterm will look like</a:t>
            </a:r>
            <a:endParaRPr dirty="0"/>
          </a:p>
          <a:p>
            <a:pPr marL="640080" lvl="1" indent="-12979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None/>
            </a:pPr>
            <a:endParaRPr dirty="0"/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/>
              <a:t>20sp midterm recommended to become familiar with problem types</a:t>
            </a:r>
            <a:endParaRPr dirty="0"/>
          </a:p>
          <a:p>
            <a:pPr marL="640080" lvl="1" indent="-12979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None/>
            </a:pPr>
            <a:endParaRPr dirty="0"/>
          </a:p>
          <a:p>
            <a:pPr marL="347472" lvl="0" indent="-347472"/>
            <a:r>
              <a:rPr lang="en-US" dirty="0"/>
              <a:t>21wi, 21sp, 22wi, and 22sp midterms recommended for practicing a timed exam</a:t>
            </a:r>
            <a:endParaRPr dirty="0"/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dirty="0"/>
              <a:t>Set a timer for 60 minutes and take the exam in its entirety</a:t>
            </a:r>
            <a:endParaRPr dirty="0"/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dirty="0"/>
              <a:t>Helps practice time management and simulate exam environment</a:t>
            </a:r>
            <a:endParaRPr dirty="0"/>
          </a:p>
        </p:txBody>
      </p:sp>
      <p:sp>
        <p:nvSpPr>
          <p:cNvPr id="70" name="Google Shape;70;p8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25</a:t>
            </a:fld>
            <a:endParaRPr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" name="Google Shape;372;g10fc0afc8c1_1_0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6000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/>
              <a:t>Lecture Outline</a:t>
            </a:r>
            <a:endParaRPr dirty="0"/>
          </a:p>
        </p:txBody>
      </p:sp>
      <p:sp>
        <p:nvSpPr>
          <p:cNvPr id="373" name="Google Shape;373;g10fc0afc8c1_1_0"/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8366100" cy="497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Char char="❖"/>
            </a:pPr>
            <a:r>
              <a:rPr lang="en-US" dirty="0">
                <a:solidFill>
                  <a:schemeClr val="tx1"/>
                </a:solidFill>
              </a:rPr>
              <a:t>Building a Computer</a:t>
            </a:r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dirty="0">
                <a:solidFill>
                  <a:schemeClr val="tx1"/>
                </a:solidFill>
              </a:rPr>
              <a:t>Architecture, Fetch and Execute Cycle</a:t>
            </a:r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lang="en-US" sz="2200" dirty="0">
              <a:solidFill>
                <a:schemeClr val="tx1"/>
              </a:solidFill>
            </a:endParaRPr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Char char="❖"/>
            </a:pPr>
            <a:r>
              <a:rPr lang="en-US" dirty="0">
                <a:solidFill>
                  <a:schemeClr val="tx1"/>
                </a:solidFill>
              </a:rPr>
              <a:t>Hack CPU Interface</a:t>
            </a:r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dirty="0">
                <a:solidFill>
                  <a:schemeClr val="tx1"/>
                </a:solidFill>
              </a:rPr>
              <a:t>Implementation and Operations</a:t>
            </a:r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endParaRPr lang="en-US" dirty="0">
              <a:solidFill>
                <a:schemeClr val="tx1"/>
              </a:solidFill>
            </a:endParaRPr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Char char="❖"/>
            </a:pPr>
            <a:r>
              <a:rPr lang="en-US" dirty="0">
                <a:solidFill>
                  <a:schemeClr val="tx1"/>
                </a:solidFill>
              </a:rPr>
              <a:t>CSE 390B Midterm Practice Problems</a:t>
            </a:r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dirty="0">
                <a:solidFill>
                  <a:schemeClr val="tx1"/>
                </a:solidFill>
              </a:rPr>
              <a:t>Circuit Design, Writing Assembly, Tracing Assembly</a:t>
            </a:r>
          </a:p>
          <a:p>
            <a:pPr marL="356616" lvl="1" indent="0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None/>
            </a:pPr>
            <a:endParaRPr lang="en-US" dirty="0">
              <a:solidFill>
                <a:schemeClr val="tx1"/>
              </a:solidFill>
            </a:endParaRPr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Char char="❖"/>
            </a:pPr>
            <a:r>
              <a:rPr lang="en-US" b="1" dirty="0">
                <a:solidFill>
                  <a:srgbClr val="4B2A85"/>
                </a:solidFill>
              </a:rPr>
              <a:t>Project 6 Overview</a:t>
            </a:r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b="1" dirty="0">
                <a:solidFill>
                  <a:srgbClr val="4B2A85"/>
                </a:solidFill>
              </a:rPr>
              <a:t>Project Tips and Workflow</a:t>
            </a:r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74" name="Google Shape;374;g10fc0afc8c1_1_0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26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0947307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9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/>
              <a:t>Project 6: Overview</a:t>
            </a:r>
            <a:endParaRPr dirty="0"/>
          </a:p>
        </p:txBody>
      </p:sp>
      <p:sp>
        <p:nvSpPr>
          <p:cNvPr id="76" name="Google Shape;76;p9"/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8366125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/>
              <a:t>Part I: Mock Exam Problem</a:t>
            </a:r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endParaRPr lang="en-US" dirty="0"/>
          </a:p>
          <a:p>
            <a:pPr marL="347472" lvl="0" indent="-347472"/>
            <a:r>
              <a:rPr lang="en-US" dirty="0"/>
              <a:t>Part II: Building a Computer</a:t>
            </a:r>
          </a:p>
          <a:p>
            <a:pPr marL="640080" lvl="1" indent="-283464"/>
            <a:r>
              <a:rPr lang="en-US" b="1" dirty="0" err="1">
                <a:latin typeface="Courier New"/>
                <a:ea typeface="Courier New"/>
                <a:cs typeface="Courier New"/>
                <a:sym typeface="Courier New"/>
              </a:rPr>
              <a:t>LoadAReg.hdl</a:t>
            </a:r>
            <a:r>
              <a:rPr lang="en-US" dirty="0"/>
              <a:t>, </a:t>
            </a:r>
            <a:r>
              <a:rPr lang="en-US" b="1" dirty="0" err="1">
                <a:latin typeface="Courier New"/>
                <a:ea typeface="Courier New"/>
                <a:cs typeface="Courier New"/>
                <a:sym typeface="Courier New"/>
              </a:rPr>
              <a:t>LoadDReg.hdl</a:t>
            </a:r>
            <a:r>
              <a:rPr lang="en-US" dirty="0"/>
              <a:t> (Easier)</a:t>
            </a:r>
          </a:p>
          <a:p>
            <a:pPr marL="640080" lvl="1" indent="-283464"/>
            <a:r>
              <a:rPr lang="en-US" b="1" dirty="0" err="1">
                <a:latin typeface="Courier New"/>
                <a:ea typeface="Courier New"/>
                <a:cs typeface="Courier New"/>
                <a:sym typeface="Courier New"/>
              </a:rPr>
              <a:t>JumpLogic.hdl</a:t>
            </a:r>
            <a:r>
              <a:rPr lang="en-US" dirty="0"/>
              <a:t> (Medium)</a:t>
            </a:r>
          </a:p>
          <a:p>
            <a:pPr marL="640080" lvl="1" indent="-283464"/>
            <a:r>
              <a:rPr lang="en-US" b="1" dirty="0" err="1">
                <a:latin typeface="Courier New"/>
                <a:ea typeface="Courier New"/>
                <a:cs typeface="Courier New"/>
                <a:sym typeface="Courier New"/>
              </a:rPr>
              <a:t>CPU.hdl</a:t>
            </a:r>
            <a:r>
              <a:rPr lang="en-US" dirty="0"/>
              <a:t> (Harder) </a:t>
            </a:r>
          </a:p>
          <a:p>
            <a:pPr marL="640080" lvl="1" indent="-283464"/>
            <a:r>
              <a:rPr lang="en-US" b="1" dirty="0" err="1">
                <a:latin typeface="Courier New"/>
                <a:ea typeface="Courier New"/>
                <a:cs typeface="Courier New"/>
                <a:sym typeface="Courier New"/>
              </a:rPr>
              <a:t>Computer.hdl</a:t>
            </a:r>
            <a:r>
              <a:rPr lang="en-US" dirty="0"/>
              <a:t> (Easier)</a:t>
            </a:r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endParaRPr lang="en-US" dirty="0"/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/>
              <a:t>Part III: Project 6 Reflection</a:t>
            </a:r>
          </a:p>
          <a:p>
            <a:pPr marL="356616" lvl="1" indent="0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None/>
            </a:pPr>
            <a:endParaRPr dirty="0"/>
          </a:p>
        </p:txBody>
      </p:sp>
      <p:sp>
        <p:nvSpPr>
          <p:cNvPr id="77" name="Google Shape;77;p9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27</a:t>
            </a:fld>
            <a:endParaRPr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0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/>
              <a:t>Project 6, Part I: Mock Exam Problem</a:t>
            </a:r>
            <a:endParaRPr dirty="0"/>
          </a:p>
        </p:txBody>
      </p:sp>
      <p:sp>
        <p:nvSpPr>
          <p:cNvPr id="83" name="Google Shape;83;p10"/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8366125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/>
              <a:t>Your group will meet for a 30-minute session to do one mock exam problem</a:t>
            </a:r>
            <a:endParaRPr dirty="0"/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dirty="0"/>
              <a:t>Your group’s mock exam problem will be emailed right before your session</a:t>
            </a:r>
            <a:br>
              <a:rPr lang="en-US" dirty="0"/>
            </a:br>
            <a:endParaRPr dirty="0"/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/>
              <a:t>Your 30-minute session will include:</a:t>
            </a:r>
            <a:endParaRPr dirty="0"/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dirty="0"/>
              <a:t>Set up: 5 minutes</a:t>
            </a:r>
            <a:endParaRPr dirty="0"/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dirty="0"/>
              <a:t>Mock Exam Problem: 10 minutes</a:t>
            </a:r>
            <a:endParaRPr dirty="0"/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dirty="0"/>
              <a:t>Debrief &amp; Reflection: 15 minutes</a:t>
            </a:r>
            <a:br>
              <a:rPr lang="en-US" dirty="0"/>
            </a:br>
            <a:endParaRPr dirty="0"/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/>
              <a:t>Part I Task: Submit the completed mock exam problem and complete the reflection questions</a:t>
            </a: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</p:txBody>
      </p:sp>
      <p:sp>
        <p:nvSpPr>
          <p:cNvPr id="84" name="Google Shape;84;p10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28</a:t>
            </a:fld>
            <a:endParaRPr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1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/>
              <a:t>Project 6 Tips</a:t>
            </a:r>
            <a:endParaRPr dirty="0"/>
          </a:p>
        </p:txBody>
      </p:sp>
      <p:sp>
        <p:nvSpPr>
          <p:cNvPr id="91" name="Google Shape;91;p11"/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8366125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b="1" dirty="0" err="1">
                <a:latin typeface="Courier New"/>
                <a:ea typeface="Courier New"/>
                <a:cs typeface="Courier New"/>
                <a:sym typeface="Courier New"/>
              </a:rPr>
              <a:t>CPU.hdl</a:t>
            </a:r>
            <a:r>
              <a:rPr lang="en-US" dirty="0"/>
              <a:t>: We provide an overview diagram, but there are details to fill in, especially control</a:t>
            </a:r>
            <a:endParaRPr dirty="0"/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dirty="0"/>
              <a:t>Draw your own detailed diagram first</a:t>
            </a:r>
            <a:endParaRPr dirty="0"/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dirty="0"/>
              <a:t>Handling jumps will require a lot of logic—sketch out the cases</a:t>
            </a:r>
            <a:endParaRPr dirty="0"/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dirty="0"/>
              <a:t>Textbook chapter 4 and 5 helpful for Project 6</a:t>
            </a:r>
            <a:endParaRPr dirty="0"/>
          </a:p>
          <a:p>
            <a:pPr marL="640080" lvl="1" indent="-12979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None/>
            </a:pPr>
            <a:endParaRPr dirty="0"/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/>
              <a:t>Multi-Bit Buses: MSB to the left, LSB to the right</a:t>
            </a:r>
            <a:endParaRPr dirty="0"/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dirty="0"/>
              <a:t>Important to keep in mind when taking apart the instruction</a:t>
            </a:r>
            <a:endParaRPr dirty="0"/>
          </a:p>
          <a:p>
            <a:pPr marL="640080" lvl="1" indent="-12979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None/>
            </a:pPr>
            <a:endParaRPr dirty="0"/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/>
              <a:t>Debugging: Consult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.out</a:t>
            </a:r>
            <a:r>
              <a:rPr lang="en-US" dirty="0"/>
              <a:t> and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cmp</a:t>
            </a:r>
            <a:r>
              <a:rPr lang="en-US" dirty="0"/>
              <a:t> files to debug, then look at internal wires in simulator</a:t>
            </a:r>
            <a:endParaRPr dirty="0"/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dirty="0"/>
              <a:t>See also the “Debugging tips” section of the specification</a:t>
            </a: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</p:txBody>
      </p:sp>
      <p:sp>
        <p:nvSpPr>
          <p:cNvPr id="92" name="Google Shape;92;p11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29</a:t>
            </a:fld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13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Building a Computer</a:t>
            </a:r>
            <a:endParaRPr/>
          </a:p>
        </p:txBody>
      </p:sp>
      <p:sp>
        <p:nvSpPr>
          <p:cNvPr id="116" name="Google Shape;116;p13"/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8366125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/>
              <a:t>All your hardware efforts are about to pay off!</a:t>
            </a:r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endParaRPr lang="en-US" dirty="0"/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/>
              <a:t>Perspective: </a:t>
            </a:r>
            <a:r>
              <a:rPr lang="en-US" sz="4400" b="1" dirty="0"/>
              <a:t>BUILDING A COMPUTER</a:t>
            </a:r>
            <a:endParaRPr lang="en-US"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/>
              <a:t>In Project 6, you will build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Computer.hdl</a:t>
            </a:r>
            <a:r>
              <a:rPr lang="en-US" dirty="0"/>
              <a:t>, the final, top-level chip in this course</a:t>
            </a:r>
            <a:endParaRPr dirty="0"/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dirty="0"/>
              <a:t>For all intents and purposes, a real computer</a:t>
            </a:r>
            <a:endParaRPr dirty="0"/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dirty="0"/>
              <a:t>Simplified, but organization very similar to your laptop</a:t>
            </a: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/>
              <a:t>Project 7 onward, we will write software to make it useful</a:t>
            </a:r>
            <a:endParaRPr dirty="0"/>
          </a:p>
        </p:txBody>
      </p:sp>
      <p:sp>
        <p:nvSpPr>
          <p:cNvPr id="117" name="Google Shape;117;p13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3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18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/>
              <a:t>Post-Lecture 11 Reminders</a:t>
            </a:r>
            <a:endParaRPr dirty="0"/>
          </a:p>
        </p:txBody>
      </p:sp>
      <p:sp>
        <p:nvSpPr>
          <p:cNvPr id="136" name="Google Shape;136;p18"/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8366125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b="1" dirty="0"/>
              <a:t>Project 5 due tonight (11/3) at 11:59pm</a:t>
            </a:r>
            <a:endParaRPr lang="en-US" dirty="0"/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dirty="0"/>
              <a:t>Remember to check that you have tagged the right commit</a:t>
            </a:r>
          </a:p>
          <a:p>
            <a:pPr marL="0" lvl="0" indent="0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None/>
            </a:pPr>
            <a:endParaRPr lang="en-US" dirty="0"/>
          </a:p>
          <a:p>
            <a:pPr marL="347472" indent="-347472"/>
            <a:r>
              <a:rPr lang="en-US" dirty="0"/>
              <a:t>CSE 390B midterm next Thursday (11/10) during lecture</a:t>
            </a:r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endParaRPr lang="en-US" dirty="0"/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/>
              <a:t>Project 6 (Mock Exam Problem &amp; Building a Computer) released today, due in two Thursdays (11/17) at 11:59pm</a:t>
            </a:r>
          </a:p>
          <a:p>
            <a:pPr marL="0" lvl="0" indent="0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None/>
            </a:pPr>
            <a:endParaRPr lang="en-US" dirty="0"/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/>
              <a:t>Course Staff Support</a:t>
            </a:r>
          </a:p>
          <a:p>
            <a:pPr marL="640080" lvl="1" indent="-283464"/>
            <a:r>
              <a:rPr lang="en-US" dirty="0"/>
              <a:t>Eric has office hours in CSE2 153 today after lecture</a:t>
            </a:r>
          </a:p>
          <a:p>
            <a:pPr marL="640080" lvl="1" indent="-283464"/>
            <a:r>
              <a:rPr lang="en-US" dirty="0"/>
              <a:t>Post your questions on the Ed discussion board</a:t>
            </a:r>
          </a:p>
        </p:txBody>
      </p:sp>
      <p:sp>
        <p:nvSpPr>
          <p:cNvPr id="137" name="Google Shape;137;p18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30</a:t>
            </a:fld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26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6000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Von Neumann Architecture</a:t>
            </a:r>
            <a:endParaRPr/>
          </a:p>
        </p:txBody>
      </p:sp>
      <p:sp>
        <p:nvSpPr>
          <p:cNvPr id="124" name="Google Shape;124;p26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4</a:t>
            </a:fld>
            <a:endParaRPr/>
          </a:p>
        </p:txBody>
      </p:sp>
      <p:sp>
        <p:nvSpPr>
          <p:cNvPr id="125" name="Google Shape;125;p26"/>
          <p:cNvSpPr/>
          <p:nvPr/>
        </p:nvSpPr>
        <p:spPr>
          <a:xfrm>
            <a:off x="1822651" y="1415200"/>
            <a:ext cx="5482200" cy="4316400"/>
          </a:xfrm>
          <a:prstGeom prst="rect">
            <a:avLst/>
          </a:prstGeom>
          <a:noFill/>
          <a:ln w="38100" cap="flat" cmpd="sng">
            <a:solidFill>
              <a:srgbClr val="66666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US" sz="20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COMPUTER</a:t>
            </a:r>
            <a:endParaRPr sz="20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6" name="Google Shape;126;p26"/>
          <p:cNvSpPr/>
          <p:nvPr/>
        </p:nvSpPr>
        <p:spPr>
          <a:xfrm>
            <a:off x="2030975" y="2078725"/>
            <a:ext cx="2557500" cy="3487200"/>
          </a:xfrm>
          <a:prstGeom prst="rect">
            <a:avLst/>
          </a:prstGeom>
          <a:noFill/>
          <a:ln w="38100" cap="flat" cmpd="sng">
            <a:solidFill>
              <a:srgbClr val="66666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US" sz="20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MEMORY</a:t>
            </a:r>
            <a:endParaRPr sz="20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7" name="Google Shape;127;p26"/>
          <p:cNvSpPr/>
          <p:nvPr/>
        </p:nvSpPr>
        <p:spPr>
          <a:xfrm>
            <a:off x="357025" y="3322803"/>
            <a:ext cx="1044300" cy="647100"/>
          </a:xfrm>
          <a:prstGeom prst="rect">
            <a:avLst/>
          </a:prstGeom>
          <a:noFill/>
          <a:ln w="38100" cap="flat" cmpd="sng">
            <a:solidFill>
              <a:srgbClr val="66666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INPUT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8" name="Google Shape;128;p26"/>
          <p:cNvSpPr/>
          <p:nvPr/>
        </p:nvSpPr>
        <p:spPr>
          <a:xfrm>
            <a:off x="5022075" y="2078725"/>
            <a:ext cx="2091300" cy="3487200"/>
          </a:xfrm>
          <a:prstGeom prst="rect">
            <a:avLst/>
          </a:prstGeom>
          <a:noFill/>
          <a:ln w="38100" cap="flat" cmpd="sng">
            <a:solidFill>
              <a:srgbClr val="66666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US" sz="20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CPU</a:t>
            </a:r>
            <a:endParaRPr sz="20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9" name="Google Shape;129;p26"/>
          <p:cNvSpPr/>
          <p:nvPr/>
        </p:nvSpPr>
        <p:spPr>
          <a:xfrm>
            <a:off x="5199025" y="4685879"/>
            <a:ext cx="1788600" cy="365100"/>
          </a:xfrm>
          <a:prstGeom prst="rect">
            <a:avLst/>
          </a:prstGeom>
          <a:noFill/>
          <a:ln w="38100" cap="flat" cmpd="sng">
            <a:solidFill>
              <a:srgbClr val="66666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REGISTERS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0" name="Google Shape;130;p26"/>
          <p:cNvSpPr/>
          <p:nvPr/>
        </p:nvSpPr>
        <p:spPr>
          <a:xfrm>
            <a:off x="5199025" y="5104054"/>
            <a:ext cx="1788600" cy="365100"/>
          </a:xfrm>
          <a:prstGeom prst="rect">
            <a:avLst/>
          </a:prstGeom>
          <a:noFill/>
          <a:ln w="38100" cap="flat" cmpd="sng">
            <a:solidFill>
              <a:srgbClr val="66666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CONTROL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1" name="Google Shape;131;p26"/>
          <p:cNvSpPr/>
          <p:nvPr/>
        </p:nvSpPr>
        <p:spPr>
          <a:xfrm>
            <a:off x="7726175" y="3322803"/>
            <a:ext cx="1044300" cy="647100"/>
          </a:xfrm>
          <a:prstGeom prst="rect">
            <a:avLst/>
          </a:prstGeom>
          <a:noFill/>
          <a:ln w="38100" cap="flat" cmpd="sng">
            <a:solidFill>
              <a:srgbClr val="66666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OUTPUT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2" name="Google Shape;132;p26"/>
          <p:cNvSpPr/>
          <p:nvPr/>
        </p:nvSpPr>
        <p:spPr>
          <a:xfrm>
            <a:off x="1421550" y="3406975"/>
            <a:ext cx="453300" cy="4788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714EA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3" name="Google Shape;133;p26"/>
          <p:cNvSpPr/>
          <p:nvPr/>
        </p:nvSpPr>
        <p:spPr>
          <a:xfrm>
            <a:off x="7304850" y="3406975"/>
            <a:ext cx="538200" cy="4788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714EA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4" name="Google Shape;134;p26"/>
          <p:cNvSpPr/>
          <p:nvPr/>
        </p:nvSpPr>
        <p:spPr>
          <a:xfrm rot="10800000">
            <a:off x="4449075" y="3664275"/>
            <a:ext cx="573000" cy="4788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714EA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5" name="Google Shape;135;p26"/>
          <p:cNvSpPr/>
          <p:nvPr/>
        </p:nvSpPr>
        <p:spPr>
          <a:xfrm>
            <a:off x="4588550" y="3189600"/>
            <a:ext cx="573000" cy="4788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714EA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36" name="Google Shape;136;p2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243308" y="2736190"/>
            <a:ext cx="1648825" cy="1820347"/>
          </a:xfrm>
          <a:prstGeom prst="rect">
            <a:avLst/>
          </a:prstGeom>
          <a:noFill/>
          <a:ln>
            <a:noFill/>
          </a:ln>
        </p:spPr>
      </p:pic>
      <p:sp>
        <p:nvSpPr>
          <p:cNvPr id="137" name="Google Shape;137;p26"/>
          <p:cNvSpPr/>
          <p:nvPr/>
        </p:nvSpPr>
        <p:spPr>
          <a:xfrm>
            <a:off x="2467225" y="2736200"/>
            <a:ext cx="1956300" cy="13260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0101110011100110</a:t>
            </a:r>
            <a:endParaRPr sz="14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1011000101010100</a:t>
            </a:r>
            <a:endParaRPr sz="14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1110001011111100</a:t>
            </a:r>
            <a:endParaRPr sz="14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...</a:t>
            </a:r>
            <a:endParaRPr sz="14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2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Instructions</a:t>
            </a: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8" name="Google Shape;138;p26"/>
          <p:cNvSpPr/>
          <p:nvPr/>
        </p:nvSpPr>
        <p:spPr>
          <a:xfrm>
            <a:off x="2467225" y="4062200"/>
            <a:ext cx="1956300" cy="1407000"/>
          </a:xfrm>
          <a:prstGeom prst="rect">
            <a:avLst/>
          </a:prstGeom>
          <a:solidFill>
            <a:srgbClr val="D9EAD3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1100101010010101</a:t>
            </a:r>
            <a:endParaRPr sz="14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1100100101100111</a:t>
            </a:r>
            <a:endParaRPr sz="14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0011001010101011</a:t>
            </a:r>
            <a:endParaRPr sz="14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...</a:t>
            </a:r>
            <a:endParaRPr sz="14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Data</a:t>
            </a: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9" name="Google Shape;139;p26"/>
          <p:cNvSpPr/>
          <p:nvPr/>
        </p:nvSpPr>
        <p:spPr>
          <a:xfrm>
            <a:off x="2030975" y="2736200"/>
            <a:ext cx="436200" cy="132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0</a:t>
            </a:r>
            <a:endParaRPr sz="14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1</a:t>
            </a:r>
            <a:endParaRPr sz="14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2</a:t>
            </a:r>
            <a:endParaRPr sz="14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140" name="Google Shape;140;p26"/>
          <p:cNvSpPr/>
          <p:nvPr/>
        </p:nvSpPr>
        <p:spPr>
          <a:xfrm>
            <a:off x="2030975" y="4062200"/>
            <a:ext cx="538200" cy="132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n</a:t>
            </a:r>
            <a:endParaRPr sz="14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n+1</a:t>
            </a:r>
            <a:endParaRPr sz="14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n+2</a:t>
            </a:r>
            <a:endParaRPr sz="14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27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6000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Connecting the Computer: Buses</a:t>
            </a:r>
            <a:endParaRPr/>
          </a:p>
        </p:txBody>
      </p:sp>
      <p:sp>
        <p:nvSpPr>
          <p:cNvPr id="147" name="Google Shape;147;p27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5</a:t>
            </a:fld>
            <a:endParaRPr/>
          </a:p>
        </p:txBody>
      </p:sp>
      <p:sp>
        <p:nvSpPr>
          <p:cNvPr id="148" name="Google Shape;148;p27"/>
          <p:cNvSpPr/>
          <p:nvPr/>
        </p:nvSpPr>
        <p:spPr>
          <a:xfrm>
            <a:off x="1815093" y="1172142"/>
            <a:ext cx="5482200" cy="4070400"/>
          </a:xfrm>
          <a:prstGeom prst="rect">
            <a:avLst/>
          </a:prstGeom>
          <a:noFill/>
          <a:ln w="38100" cap="flat" cmpd="sng">
            <a:solidFill>
              <a:srgbClr val="66666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US" sz="20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COMPUTER</a:t>
            </a:r>
            <a:endParaRPr sz="20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9" name="Google Shape;149;p27"/>
          <p:cNvSpPr/>
          <p:nvPr/>
        </p:nvSpPr>
        <p:spPr>
          <a:xfrm>
            <a:off x="2023418" y="1589792"/>
            <a:ext cx="2557500" cy="3487200"/>
          </a:xfrm>
          <a:prstGeom prst="rect">
            <a:avLst/>
          </a:prstGeom>
          <a:noFill/>
          <a:ln w="38100" cap="flat" cmpd="sng">
            <a:solidFill>
              <a:srgbClr val="66666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US" sz="20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MEMORY</a:t>
            </a:r>
            <a:endParaRPr sz="20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0" name="Google Shape;150;p27"/>
          <p:cNvSpPr/>
          <p:nvPr/>
        </p:nvSpPr>
        <p:spPr>
          <a:xfrm>
            <a:off x="349468" y="2833870"/>
            <a:ext cx="1044300" cy="647100"/>
          </a:xfrm>
          <a:prstGeom prst="rect">
            <a:avLst/>
          </a:prstGeom>
          <a:noFill/>
          <a:ln w="38100" cap="flat" cmpd="sng">
            <a:solidFill>
              <a:srgbClr val="66666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INPUT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1" name="Google Shape;151;p27"/>
          <p:cNvSpPr/>
          <p:nvPr/>
        </p:nvSpPr>
        <p:spPr>
          <a:xfrm>
            <a:off x="4762318" y="1589792"/>
            <a:ext cx="2343600" cy="3487200"/>
          </a:xfrm>
          <a:prstGeom prst="rect">
            <a:avLst/>
          </a:prstGeom>
          <a:noFill/>
          <a:ln w="38100" cap="flat" cmpd="sng">
            <a:solidFill>
              <a:srgbClr val="66666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US" sz="20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CPU</a:t>
            </a:r>
            <a:endParaRPr sz="20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2" name="Google Shape;152;p27"/>
          <p:cNvSpPr/>
          <p:nvPr/>
        </p:nvSpPr>
        <p:spPr>
          <a:xfrm>
            <a:off x="7718618" y="2833870"/>
            <a:ext cx="1044300" cy="647100"/>
          </a:xfrm>
          <a:prstGeom prst="rect">
            <a:avLst/>
          </a:prstGeom>
          <a:noFill/>
          <a:ln w="38100" cap="flat" cmpd="sng">
            <a:solidFill>
              <a:srgbClr val="66666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OUTPUT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3" name="Google Shape;153;p27"/>
          <p:cNvSpPr/>
          <p:nvPr/>
        </p:nvSpPr>
        <p:spPr>
          <a:xfrm>
            <a:off x="1413993" y="2918042"/>
            <a:ext cx="453300" cy="4788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714EA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4" name="Google Shape;154;p27"/>
          <p:cNvSpPr/>
          <p:nvPr/>
        </p:nvSpPr>
        <p:spPr>
          <a:xfrm>
            <a:off x="7297293" y="2918042"/>
            <a:ext cx="538200" cy="4788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714EA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5" name="Google Shape;155;p27"/>
          <p:cNvSpPr/>
          <p:nvPr/>
        </p:nvSpPr>
        <p:spPr>
          <a:xfrm>
            <a:off x="2459668" y="2247267"/>
            <a:ext cx="1956300" cy="13260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0101110011100110</a:t>
            </a:r>
            <a:endParaRPr sz="14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1011000101010100</a:t>
            </a:r>
            <a:endParaRPr sz="14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1110001011111100</a:t>
            </a:r>
            <a:endParaRPr sz="14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...</a:t>
            </a:r>
            <a:endParaRPr sz="14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2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Instructions</a:t>
            </a: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6" name="Google Shape;156;p27"/>
          <p:cNvSpPr/>
          <p:nvPr/>
        </p:nvSpPr>
        <p:spPr>
          <a:xfrm>
            <a:off x="2459668" y="3573267"/>
            <a:ext cx="1956300" cy="1407000"/>
          </a:xfrm>
          <a:prstGeom prst="rect">
            <a:avLst/>
          </a:prstGeom>
          <a:solidFill>
            <a:srgbClr val="D9EAD3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1100101010010101</a:t>
            </a:r>
            <a:endParaRPr sz="14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1100100101100111</a:t>
            </a:r>
            <a:endParaRPr sz="14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0011001010101011</a:t>
            </a:r>
            <a:endParaRPr sz="14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...</a:t>
            </a:r>
            <a:endParaRPr sz="14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Data</a:t>
            </a: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7" name="Google Shape;157;p27"/>
          <p:cNvSpPr/>
          <p:nvPr/>
        </p:nvSpPr>
        <p:spPr>
          <a:xfrm>
            <a:off x="2023418" y="2247267"/>
            <a:ext cx="436200" cy="132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0</a:t>
            </a:r>
            <a:endParaRPr sz="14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1</a:t>
            </a:r>
            <a:endParaRPr sz="14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2</a:t>
            </a:r>
            <a:endParaRPr sz="14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158" name="Google Shape;158;p27"/>
          <p:cNvSpPr/>
          <p:nvPr/>
        </p:nvSpPr>
        <p:spPr>
          <a:xfrm>
            <a:off x="2023418" y="3573267"/>
            <a:ext cx="538200" cy="132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n</a:t>
            </a:r>
            <a:endParaRPr sz="14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n+1</a:t>
            </a:r>
            <a:endParaRPr sz="14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n+2</a:t>
            </a:r>
            <a:endParaRPr sz="14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159" name="Google Shape;159;p27"/>
          <p:cNvSpPr/>
          <p:nvPr/>
        </p:nvSpPr>
        <p:spPr>
          <a:xfrm>
            <a:off x="484593" y="6359367"/>
            <a:ext cx="8159700" cy="423300"/>
          </a:xfrm>
          <a:prstGeom prst="leftRightArrow">
            <a:avLst>
              <a:gd name="adj1" fmla="val 50000"/>
              <a:gd name="adj2" fmla="val 50000"/>
            </a:avLst>
          </a:prstGeom>
          <a:solidFill>
            <a:srgbClr val="76A5A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0" name="Google Shape;160;p27"/>
          <p:cNvSpPr/>
          <p:nvPr/>
        </p:nvSpPr>
        <p:spPr>
          <a:xfrm>
            <a:off x="484593" y="5917380"/>
            <a:ext cx="8159700" cy="423300"/>
          </a:xfrm>
          <a:prstGeom prst="leftRightArrow">
            <a:avLst>
              <a:gd name="adj1" fmla="val 50000"/>
              <a:gd name="adj2" fmla="val 50000"/>
            </a:avLst>
          </a:prstGeom>
          <a:solidFill>
            <a:srgbClr val="C27BA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1" name="Google Shape;161;p27"/>
          <p:cNvSpPr/>
          <p:nvPr/>
        </p:nvSpPr>
        <p:spPr>
          <a:xfrm>
            <a:off x="484593" y="5439455"/>
            <a:ext cx="8159700" cy="423300"/>
          </a:xfrm>
          <a:prstGeom prst="leftRightArrow">
            <a:avLst>
              <a:gd name="adj1" fmla="val 50000"/>
              <a:gd name="adj2" fmla="val 50000"/>
            </a:avLst>
          </a:prstGeom>
          <a:solidFill>
            <a:srgbClr val="F1C23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3" name="Google Shape;163;p27"/>
          <p:cNvSpPr txBox="1"/>
          <p:nvPr/>
        </p:nvSpPr>
        <p:spPr>
          <a:xfrm>
            <a:off x="3648111" y="5987617"/>
            <a:ext cx="1389000" cy="24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1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Address Bus</a:t>
            </a:r>
            <a:endParaRPr sz="1600" b="1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4" name="Google Shape;164;p27"/>
          <p:cNvSpPr txBox="1"/>
          <p:nvPr/>
        </p:nvSpPr>
        <p:spPr>
          <a:xfrm>
            <a:off x="3648111" y="6447492"/>
            <a:ext cx="1389000" cy="24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1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Data Bus</a:t>
            </a:r>
            <a:endParaRPr sz="1600" b="1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5" name="Google Shape;165;p27"/>
          <p:cNvSpPr/>
          <p:nvPr/>
        </p:nvSpPr>
        <p:spPr>
          <a:xfrm>
            <a:off x="3695593" y="5095678"/>
            <a:ext cx="406200" cy="512664"/>
          </a:xfrm>
          <a:prstGeom prst="upArrow">
            <a:avLst>
              <a:gd name="adj1" fmla="val 50000"/>
              <a:gd name="adj2" fmla="val 50000"/>
            </a:avLst>
          </a:prstGeom>
          <a:solidFill>
            <a:srgbClr val="F1C23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6" name="Google Shape;166;p27"/>
          <p:cNvSpPr/>
          <p:nvPr/>
        </p:nvSpPr>
        <p:spPr>
          <a:xfrm>
            <a:off x="3268318" y="5095678"/>
            <a:ext cx="406200" cy="995933"/>
          </a:xfrm>
          <a:prstGeom prst="upArrow">
            <a:avLst>
              <a:gd name="adj1" fmla="val 50000"/>
              <a:gd name="adj2" fmla="val 50000"/>
            </a:avLst>
          </a:prstGeom>
          <a:solidFill>
            <a:srgbClr val="C27BA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7" name="Google Shape;167;p27"/>
          <p:cNvSpPr/>
          <p:nvPr/>
        </p:nvSpPr>
        <p:spPr>
          <a:xfrm rot="5400000">
            <a:off x="5532668" y="4420872"/>
            <a:ext cx="1821600" cy="423300"/>
          </a:xfrm>
          <a:prstGeom prst="leftRightArrow">
            <a:avLst>
              <a:gd name="adj1" fmla="val 50000"/>
              <a:gd name="adj2" fmla="val 50000"/>
            </a:avLst>
          </a:prstGeom>
          <a:solidFill>
            <a:srgbClr val="F1C23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8" name="Google Shape;168;p27"/>
          <p:cNvSpPr/>
          <p:nvPr/>
        </p:nvSpPr>
        <p:spPr>
          <a:xfrm rot="5400000">
            <a:off x="2040319" y="5559993"/>
            <a:ext cx="1389298" cy="423300"/>
          </a:xfrm>
          <a:prstGeom prst="leftRightArrow">
            <a:avLst>
              <a:gd name="adj1" fmla="val 50000"/>
              <a:gd name="adj2" fmla="val 50000"/>
            </a:avLst>
          </a:prstGeom>
          <a:solidFill>
            <a:srgbClr val="76A5A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9" name="Google Shape;169;p27"/>
          <p:cNvSpPr/>
          <p:nvPr/>
        </p:nvSpPr>
        <p:spPr>
          <a:xfrm rot="5400000">
            <a:off x="4796469" y="5559793"/>
            <a:ext cx="1389298" cy="423300"/>
          </a:xfrm>
          <a:prstGeom prst="leftRightArrow">
            <a:avLst>
              <a:gd name="adj1" fmla="val 50000"/>
              <a:gd name="adj2" fmla="val 50000"/>
            </a:avLst>
          </a:prstGeom>
          <a:solidFill>
            <a:srgbClr val="76A5A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0" name="Google Shape;170;p27"/>
          <p:cNvSpPr/>
          <p:nvPr/>
        </p:nvSpPr>
        <p:spPr>
          <a:xfrm rot="10800000">
            <a:off x="5011881" y="5095677"/>
            <a:ext cx="406200" cy="923626"/>
          </a:xfrm>
          <a:prstGeom prst="upArrow">
            <a:avLst>
              <a:gd name="adj1" fmla="val 50000"/>
              <a:gd name="adj2" fmla="val 50000"/>
            </a:avLst>
          </a:prstGeom>
          <a:solidFill>
            <a:srgbClr val="C27BA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1" name="Google Shape;171;p27"/>
          <p:cNvSpPr/>
          <p:nvPr/>
        </p:nvSpPr>
        <p:spPr>
          <a:xfrm rot="10800000">
            <a:off x="4774393" y="5095677"/>
            <a:ext cx="406200" cy="483188"/>
          </a:xfrm>
          <a:prstGeom prst="upArrow">
            <a:avLst>
              <a:gd name="adj1" fmla="val 50000"/>
              <a:gd name="adj2" fmla="val 50000"/>
            </a:avLst>
          </a:prstGeom>
          <a:solidFill>
            <a:srgbClr val="F1C23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2" name="Google Shape;172;p27"/>
          <p:cNvSpPr/>
          <p:nvPr/>
        </p:nvSpPr>
        <p:spPr>
          <a:xfrm rot="10800000">
            <a:off x="6650618" y="3428999"/>
            <a:ext cx="406200" cy="3037217"/>
          </a:xfrm>
          <a:prstGeom prst="upArrow">
            <a:avLst>
              <a:gd name="adj1" fmla="val 50000"/>
              <a:gd name="adj2" fmla="val 50000"/>
            </a:avLst>
          </a:prstGeom>
          <a:solidFill>
            <a:srgbClr val="76A5A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73" name="Google Shape;173;p2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611901" y="2247245"/>
            <a:ext cx="1648825" cy="1820347"/>
          </a:xfrm>
          <a:prstGeom prst="rect">
            <a:avLst/>
          </a:prstGeom>
          <a:noFill/>
          <a:ln>
            <a:noFill/>
          </a:ln>
        </p:spPr>
      </p:pic>
      <p:sp>
        <p:nvSpPr>
          <p:cNvPr id="174" name="Google Shape;174;p27"/>
          <p:cNvSpPr/>
          <p:nvPr/>
        </p:nvSpPr>
        <p:spPr>
          <a:xfrm>
            <a:off x="5801643" y="3900361"/>
            <a:ext cx="406200" cy="2653406"/>
          </a:xfrm>
          <a:prstGeom prst="upArrow">
            <a:avLst>
              <a:gd name="adj1" fmla="val 50000"/>
              <a:gd name="adj2" fmla="val 50000"/>
            </a:avLst>
          </a:prstGeom>
          <a:solidFill>
            <a:srgbClr val="76A5A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5" name="Google Shape;175;p27"/>
          <p:cNvSpPr/>
          <p:nvPr/>
        </p:nvSpPr>
        <p:spPr>
          <a:xfrm>
            <a:off x="4850768" y="4615117"/>
            <a:ext cx="1280700" cy="365100"/>
          </a:xfrm>
          <a:prstGeom prst="rect">
            <a:avLst/>
          </a:prstGeom>
          <a:solidFill>
            <a:srgbClr val="FFFFFF"/>
          </a:solidFill>
          <a:ln w="38100" cap="flat" cmpd="sng">
            <a:solidFill>
              <a:srgbClr val="66666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CONTROL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6" name="Google Shape;176;p27"/>
          <p:cNvSpPr/>
          <p:nvPr/>
        </p:nvSpPr>
        <p:spPr>
          <a:xfrm>
            <a:off x="4850768" y="4196942"/>
            <a:ext cx="1280700" cy="365100"/>
          </a:xfrm>
          <a:prstGeom prst="rect">
            <a:avLst/>
          </a:prstGeom>
          <a:solidFill>
            <a:srgbClr val="FFFFFF"/>
          </a:solidFill>
          <a:ln w="38100" cap="flat" cmpd="sng">
            <a:solidFill>
              <a:srgbClr val="66666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REGISTERS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7" name="Google Shape;177;p27"/>
          <p:cNvSpPr/>
          <p:nvPr/>
        </p:nvSpPr>
        <p:spPr>
          <a:xfrm>
            <a:off x="2925506" y="5095679"/>
            <a:ext cx="406200" cy="992157"/>
          </a:xfrm>
          <a:prstGeom prst="upArrow">
            <a:avLst>
              <a:gd name="adj1" fmla="val 50000"/>
              <a:gd name="adj2" fmla="val 50000"/>
            </a:avLst>
          </a:prstGeom>
          <a:solidFill>
            <a:srgbClr val="C27BA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2" name="Google Shape;162;p27"/>
          <p:cNvSpPr txBox="1"/>
          <p:nvPr/>
        </p:nvSpPr>
        <p:spPr>
          <a:xfrm>
            <a:off x="3648111" y="5527742"/>
            <a:ext cx="1389000" cy="24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US" sz="1600" b="1" i="0" u="none" strike="noStrike" cap="none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Control Bus</a:t>
            </a:r>
            <a:endParaRPr sz="1600" b="1" i="0" u="none" strike="noStrike" cap="none" dirty="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16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Basic CPU Loop</a:t>
            </a:r>
            <a:endParaRPr/>
          </a:p>
        </p:txBody>
      </p:sp>
      <p:sp>
        <p:nvSpPr>
          <p:cNvPr id="183" name="Google Shape;183;p16"/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8366125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/>
              <a:t>Repeat forever:</a:t>
            </a:r>
            <a:endParaRPr/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b="1"/>
              <a:t>Fetch</a:t>
            </a:r>
            <a:r>
              <a:rPr lang="en-US"/>
              <a:t> an instruction from the program memory</a:t>
            </a:r>
            <a:endParaRPr/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b="1"/>
              <a:t>Execute</a:t>
            </a:r>
            <a:r>
              <a:rPr lang="en-US"/>
              <a:t> that instruction</a:t>
            </a:r>
            <a:endParaRPr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/>
          </a:p>
        </p:txBody>
      </p:sp>
      <p:sp>
        <p:nvSpPr>
          <p:cNvPr id="184" name="Google Shape;184;p16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6</a:t>
            </a:fld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17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Fetching</a:t>
            </a:r>
            <a:endParaRPr/>
          </a:p>
        </p:txBody>
      </p:sp>
      <p:sp>
        <p:nvSpPr>
          <p:cNvPr id="190" name="Google Shape;190;p17"/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8366125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/>
              <a:t>Specify which instruction to read as the address input to our memory</a:t>
            </a:r>
            <a:endParaRPr/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/>
              <a:t>Data output: actual bits of the instruction</a:t>
            </a:r>
            <a:endParaRPr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/>
          </a:p>
        </p:txBody>
      </p:sp>
      <p:sp>
        <p:nvSpPr>
          <p:cNvPr id="191" name="Google Shape;191;p17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7</a:t>
            </a:fld>
            <a:endParaRPr/>
          </a:p>
        </p:txBody>
      </p:sp>
      <p:sp>
        <p:nvSpPr>
          <p:cNvPr id="192" name="Google Shape;192;p17"/>
          <p:cNvSpPr/>
          <p:nvPr/>
        </p:nvSpPr>
        <p:spPr>
          <a:xfrm>
            <a:off x="883875" y="3720825"/>
            <a:ext cx="1956300" cy="13260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0101110011100110</a:t>
            </a:r>
            <a:endParaRPr sz="14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1011000101010100</a:t>
            </a:r>
            <a:endParaRPr sz="14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1110001011111100</a:t>
            </a:r>
            <a:endParaRPr sz="14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...</a:t>
            </a: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2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Instructions</a:t>
            </a: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3" name="Google Shape;193;p17"/>
          <p:cNvSpPr/>
          <p:nvPr/>
        </p:nvSpPr>
        <p:spPr>
          <a:xfrm>
            <a:off x="883875" y="5046825"/>
            <a:ext cx="1956300" cy="1407000"/>
          </a:xfrm>
          <a:prstGeom prst="rect">
            <a:avLst/>
          </a:prstGeom>
          <a:solidFill>
            <a:srgbClr val="D9EAD3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1100101010010101</a:t>
            </a:r>
            <a:endParaRPr sz="14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1100100101100111</a:t>
            </a:r>
            <a:endParaRPr sz="14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0011001010101011</a:t>
            </a:r>
            <a:endParaRPr sz="14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...</a:t>
            </a: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Data</a:t>
            </a: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4" name="Google Shape;194;p17"/>
          <p:cNvSpPr/>
          <p:nvPr/>
        </p:nvSpPr>
        <p:spPr>
          <a:xfrm>
            <a:off x="447625" y="3720825"/>
            <a:ext cx="436200" cy="132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0</a:t>
            </a:r>
            <a:endParaRPr sz="14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1</a:t>
            </a:r>
            <a:endParaRPr sz="14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2</a:t>
            </a:r>
            <a:endParaRPr sz="14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195" name="Google Shape;195;p17"/>
          <p:cNvSpPr/>
          <p:nvPr/>
        </p:nvSpPr>
        <p:spPr>
          <a:xfrm>
            <a:off x="447625" y="5046825"/>
            <a:ext cx="538200" cy="132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n</a:t>
            </a:r>
            <a:endParaRPr sz="14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n+1</a:t>
            </a:r>
            <a:endParaRPr sz="14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n+2</a:t>
            </a:r>
            <a:endParaRPr sz="14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196" name="Google Shape;196;p17"/>
          <p:cNvSpPr/>
          <p:nvPr/>
        </p:nvSpPr>
        <p:spPr>
          <a:xfrm rot="-5400000">
            <a:off x="3429163" y="5746170"/>
            <a:ext cx="406200" cy="1254300"/>
          </a:xfrm>
          <a:prstGeom prst="upArrow">
            <a:avLst>
              <a:gd name="adj1" fmla="val 50000"/>
              <a:gd name="adj2" fmla="val 50000"/>
            </a:avLst>
          </a:prstGeom>
          <a:solidFill>
            <a:srgbClr val="C27BA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7" name="Google Shape;197;p17"/>
          <p:cNvSpPr/>
          <p:nvPr/>
        </p:nvSpPr>
        <p:spPr>
          <a:xfrm rot="5400000">
            <a:off x="4014475" y="2430475"/>
            <a:ext cx="406200" cy="2424900"/>
          </a:xfrm>
          <a:prstGeom prst="upArrow">
            <a:avLst>
              <a:gd name="adj1" fmla="val 50000"/>
              <a:gd name="adj2" fmla="val 50000"/>
            </a:avLst>
          </a:prstGeom>
          <a:solidFill>
            <a:srgbClr val="F1C23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8" name="Google Shape;198;p17"/>
          <p:cNvSpPr/>
          <p:nvPr/>
        </p:nvSpPr>
        <p:spPr>
          <a:xfrm>
            <a:off x="6378075" y="6088175"/>
            <a:ext cx="738300" cy="570300"/>
          </a:xfrm>
          <a:prstGeom prst="rect">
            <a:avLst/>
          </a:prstGeom>
          <a:solidFill>
            <a:srgbClr val="F2F2F2"/>
          </a:solidFill>
          <a:ln w="25400" cap="flat" cmpd="sng">
            <a:solidFill>
              <a:srgbClr val="66666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lang="en-US" sz="20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PC</a:t>
            </a:r>
            <a:endParaRPr sz="20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9" name="Google Shape;199;p17"/>
          <p:cNvSpPr/>
          <p:nvPr/>
        </p:nvSpPr>
        <p:spPr>
          <a:xfrm>
            <a:off x="7116375" y="6088175"/>
            <a:ext cx="738300" cy="570300"/>
          </a:xfrm>
          <a:prstGeom prst="rect">
            <a:avLst/>
          </a:prstGeom>
          <a:solidFill>
            <a:srgbClr val="FFF2CC"/>
          </a:solidFill>
          <a:ln w="25400" cap="flat" cmpd="sng">
            <a:solidFill>
              <a:srgbClr val="66666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r>
              <a:rPr lang="en-US" sz="2000" b="0" i="0" u="none" strike="noStrike" cap="none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1</a:t>
            </a:r>
            <a:endParaRPr sz="20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200" name="Google Shape;200;p17"/>
          <p:cNvSpPr/>
          <p:nvPr/>
        </p:nvSpPr>
        <p:spPr>
          <a:xfrm>
            <a:off x="447625" y="3063350"/>
            <a:ext cx="2557500" cy="3487200"/>
          </a:xfrm>
          <a:prstGeom prst="rect">
            <a:avLst/>
          </a:prstGeom>
          <a:noFill/>
          <a:ln w="38100" cap="flat" cmpd="sng">
            <a:solidFill>
              <a:srgbClr val="66666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-US" sz="20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MEMORY</a:t>
            </a:r>
            <a:endParaRPr sz="20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1" name="Google Shape;201;p17"/>
          <p:cNvSpPr txBox="1"/>
          <p:nvPr/>
        </p:nvSpPr>
        <p:spPr>
          <a:xfrm>
            <a:off x="3005125" y="5567775"/>
            <a:ext cx="17145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Memory Input: Address</a:t>
            </a:r>
            <a:endParaRPr sz="14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2" name="Google Shape;202;p17"/>
          <p:cNvSpPr txBox="1"/>
          <p:nvPr/>
        </p:nvSpPr>
        <p:spPr>
          <a:xfrm>
            <a:off x="3053700" y="2973650"/>
            <a:ext cx="17145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Memory Output: Data</a:t>
            </a:r>
            <a:endParaRPr sz="14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3" name="Google Shape;203;p17"/>
          <p:cNvSpPr txBox="1"/>
          <p:nvPr/>
        </p:nvSpPr>
        <p:spPr>
          <a:xfrm>
            <a:off x="5546575" y="3269700"/>
            <a:ext cx="1254300" cy="62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r>
              <a:rPr lang="en-US" sz="17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Instruction</a:t>
            </a:r>
            <a:endParaRPr sz="17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r>
              <a:rPr lang="en-US" sz="17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D=A;JMP</a:t>
            </a:r>
            <a:endParaRPr sz="1700" b="1" i="0" u="none" strike="noStrike" cap="none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204" name="Google Shape;204;p17"/>
          <p:cNvSpPr txBox="1"/>
          <p:nvPr/>
        </p:nvSpPr>
        <p:spPr>
          <a:xfrm>
            <a:off x="4340600" y="6170225"/>
            <a:ext cx="1956300" cy="40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r>
              <a:rPr lang="en-US" sz="17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Instruction Address</a:t>
            </a:r>
            <a:endParaRPr sz="1700" b="0" i="0" u="none" strike="noStrike" cap="none">
              <a:solidFill>
                <a:srgbClr val="000000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p18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Executing</a:t>
            </a:r>
            <a:endParaRPr/>
          </a:p>
        </p:txBody>
      </p:sp>
      <p:sp>
        <p:nvSpPr>
          <p:cNvPr id="210" name="Google Shape;210;p18"/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8366125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/>
              <a:t>The instruction bits describe exactly “what to do”</a:t>
            </a:r>
            <a:endParaRPr dirty="0"/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dirty="0"/>
              <a:t>A-instruction or C-instruction?</a:t>
            </a:r>
            <a:endParaRPr dirty="0"/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dirty="0"/>
              <a:t>Which operation for the ALU?</a:t>
            </a:r>
            <a:endParaRPr dirty="0"/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dirty="0"/>
              <a:t>What memory address to read? To write?</a:t>
            </a:r>
            <a:endParaRPr dirty="0"/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dirty="0"/>
              <a:t>If I should jump after this instruction, and where?</a:t>
            </a: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/>
              <a:t>Executing the instruction involves data of some kind</a:t>
            </a:r>
            <a:endParaRPr dirty="0"/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dirty="0"/>
              <a:t>Accessing registers</a:t>
            </a:r>
            <a:endParaRPr dirty="0"/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dirty="0"/>
              <a:t>Accessing memory</a:t>
            </a: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</p:txBody>
      </p:sp>
      <p:sp>
        <p:nvSpPr>
          <p:cNvPr id="211" name="Google Shape;211;p18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8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p19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Combining Fetch &amp; Execute</a:t>
            </a:r>
            <a:endParaRPr/>
          </a:p>
        </p:txBody>
      </p:sp>
      <p:sp>
        <p:nvSpPr>
          <p:cNvPr id="217" name="Google Shape;217;p19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9</a:t>
            </a:fld>
            <a:endParaRPr/>
          </a:p>
        </p:txBody>
      </p:sp>
      <p:grpSp>
        <p:nvGrpSpPr>
          <p:cNvPr id="218" name="Google Shape;218;p19"/>
          <p:cNvGrpSpPr/>
          <p:nvPr/>
        </p:nvGrpSpPr>
        <p:grpSpPr>
          <a:xfrm>
            <a:off x="422632" y="1815864"/>
            <a:ext cx="8275375" cy="3602770"/>
            <a:chOff x="447625" y="1361150"/>
            <a:chExt cx="8275375" cy="3602770"/>
          </a:xfrm>
        </p:grpSpPr>
        <p:sp>
          <p:nvSpPr>
            <p:cNvPr id="219" name="Google Shape;219;p19"/>
            <p:cNvSpPr/>
            <p:nvPr/>
          </p:nvSpPr>
          <p:spPr>
            <a:xfrm>
              <a:off x="883875" y="2108325"/>
              <a:ext cx="1956300" cy="1326000"/>
            </a:xfrm>
            <a:prstGeom prst="rect">
              <a:avLst/>
            </a:prstGeom>
            <a:solidFill>
              <a:srgbClr val="CFE2F3"/>
            </a:solidFill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en-US" sz="1400" b="1" i="0" u="none" strike="noStrike" cap="none">
                  <a:solidFill>
                    <a:srgbClr val="000000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0101110011100110</a:t>
              </a:r>
              <a:endParaRPr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en-US" sz="1400" b="1" i="0" u="none" strike="noStrike" cap="none">
                  <a:solidFill>
                    <a:srgbClr val="000000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1011000101010100</a:t>
              </a:r>
              <a:endParaRPr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en-US" sz="1400" b="1" i="0" u="none" strike="noStrike" cap="none">
                  <a:solidFill>
                    <a:srgbClr val="000000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1110001011111100</a:t>
              </a:r>
              <a:endParaRPr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en-US" sz="1400" b="1" i="0" u="none" strike="noStrike" cap="none">
                  <a:solidFill>
                    <a:srgbClr val="000000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...</a:t>
              </a:r>
              <a:endParaRPr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200" b="0" i="0" u="none" strike="noStrike" cap="none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endParaRPr>
            </a:p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en-US" sz="12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Instructions</a:t>
              </a:r>
              <a:endPara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0" name="Google Shape;220;p19"/>
            <p:cNvSpPr/>
            <p:nvPr/>
          </p:nvSpPr>
          <p:spPr>
            <a:xfrm>
              <a:off x="883875" y="3434325"/>
              <a:ext cx="1956300" cy="1407000"/>
            </a:xfrm>
            <a:prstGeom prst="rect">
              <a:avLst/>
            </a:prstGeom>
            <a:solidFill>
              <a:srgbClr val="D9EAD3"/>
            </a:solidFill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en-US" sz="1400" b="1" i="0" u="none" strike="noStrike" cap="none">
                  <a:solidFill>
                    <a:srgbClr val="000000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1100101010010101</a:t>
              </a:r>
              <a:endParaRPr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en-US" sz="1400" b="1" i="0" u="none" strike="noStrike" cap="none">
                  <a:solidFill>
                    <a:srgbClr val="000000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1100100101100111</a:t>
              </a:r>
              <a:endParaRPr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en-US" sz="1400" b="1" i="0" u="none" strike="noStrike" cap="none">
                  <a:solidFill>
                    <a:srgbClr val="000000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0011001010101011</a:t>
              </a:r>
              <a:endParaRPr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en-US" sz="1400" b="1" i="0" u="none" strike="noStrike" cap="none">
                  <a:solidFill>
                    <a:srgbClr val="000000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...</a:t>
              </a:r>
              <a:endParaRPr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endParaRPr>
            </a:p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en-US" sz="12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Data</a:t>
              </a:r>
              <a:endPara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1" name="Google Shape;221;p19"/>
            <p:cNvSpPr/>
            <p:nvPr/>
          </p:nvSpPr>
          <p:spPr>
            <a:xfrm>
              <a:off x="447625" y="2108325"/>
              <a:ext cx="436200" cy="13260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en-US" sz="1400" b="1" i="0" u="none" strike="noStrike" cap="none">
                  <a:solidFill>
                    <a:srgbClr val="000000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0</a:t>
              </a:r>
              <a:endParaRPr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en-US" sz="1400" b="1" i="0" u="none" strike="noStrike" cap="none">
                  <a:solidFill>
                    <a:srgbClr val="000000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1</a:t>
              </a:r>
              <a:endParaRPr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en-US" sz="1400" b="1" i="0" u="none" strike="noStrike" cap="none">
                  <a:solidFill>
                    <a:srgbClr val="000000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2</a:t>
              </a:r>
              <a:endParaRPr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</p:txBody>
        </p:sp>
        <p:sp>
          <p:nvSpPr>
            <p:cNvPr id="222" name="Google Shape;222;p19"/>
            <p:cNvSpPr/>
            <p:nvPr/>
          </p:nvSpPr>
          <p:spPr>
            <a:xfrm>
              <a:off x="447625" y="3434325"/>
              <a:ext cx="538200" cy="13260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en-US" sz="1400" b="1" i="0" u="none" strike="noStrike" cap="none">
                  <a:solidFill>
                    <a:srgbClr val="000000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n</a:t>
              </a:r>
              <a:endParaRPr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en-US" sz="1400" b="1" i="0" u="none" strike="noStrike" cap="none">
                  <a:solidFill>
                    <a:srgbClr val="000000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n+1</a:t>
              </a:r>
              <a:endParaRPr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en-US" sz="1400" b="1" i="0" u="none" strike="noStrike" cap="none">
                  <a:solidFill>
                    <a:srgbClr val="000000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n+2</a:t>
              </a:r>
              <a:endParaRPr sz="14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</p:txBody>
        </p:sp>
        <p:sp>
          <p:nvSpPr>
            <p:cNvPr id="223" name="Google Shape;223;p19"/>
            <p:cNvSpPr/>
            <p:nvPr/>
          </p:nvSpPr>
          <p:spPr>
            <a:xfrm rot="-5400000">
              <a:off x="3429163" y="4133670"/>
              <a:ext cx="406200" cy="1254300"/>
            </a:xfrm>
            <a:prstGeom prst="upArrow">
              <a:avLst>
                <a:gd name="adj1" fmla="val 50000"/>
                <a:gd name="adj2" fmla="val 50000"/>
              </a:avLst>
            </a:prstGeom>
            <a:solidFill>
              <a:srgbClr val="C27BA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4" name="Google Shape;224;p19"/>
            <p:cNvSpPr/>
            <p:nvPr/>
          </p:nvSpPr>
          <p:spPr>
            <a:xfrm rot="5400000">
              <a:off x="4014475" y="817975"/>
              <a:ext cx="406200" cy="2424900"/>
            </a:xfrm>
            <a:prstGeom prst="upArrow">
              <a:avLst>
                <a:gd name="adj1" fmla="val 50000"/>
                <a:gd name="adj2" fmla="val 50000"/>
              </a:avLst>
            </a:prstGeom>
            <a:solidFill>
              <a:srgbClr val="F1C23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5" name="Google Shape;225;p19"/>
            <p:cNvSpPr/>
            <p:nvPr/>
          </p:nvSpPr>
          <p:spPr>
            <a:xfrm>
              <a:off x="6378075" y="3852675"/>
              <a:ext cx="738300" cy="570300"/>
            </a:xfrm>
            <a:prstGeom prst="rect">
              <a:avLst/>
            </a:prstGeom>
            <a:solidFill>
              <a:srgbClr val="F2F2F2"/>
            </a:solidFill>
            <a:ln w="25400" cap="flat" cmpd="sng">
              <a:solidFill>
                <a:srgbClr val="66666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200"/>
                <a:buFont typeface="Arial"/>
                <a:buNone/>
              </a:pPr>
              <a:r>
                <a:rPr lang="en-US" sz="2000" b="1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PC</a:t>
              </a:r>
              <a:endParaRPr sz="20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6" name="Google Shape;226;p19"/>
            <p:cNvSpPr/>
            <p:nvPr/>
          </p:nvSpPr>
          <p:spPr>
            <a:xfrm>
              <a:off x="7116375" y="3852675"/>
              <a:ext cx="738300" cy="570300"/>
            </a:xfrm>
            <a:prstGeom prst="rect">
              <a:avLst/>
            </a:prstGeom>
            <a:solidFill>
              <a:srgbClr val="FFF2CC"/>
            </a:solidFill>
            <a:ln w="25400" cap="flat" cmpd="sng">
              <a:solidFill>
                <a:srgbClr val="66666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200"/>
                <a:buFont typeface="Arial"/>
                <a:buNone/>
              </a:pPr>
              <a:r>
                <a:rPr lang="en-US" sz="2000" b="0" i="0" u="none" strike="noStrike" cap="none">
                  <a:solidFill>
                    <a:srgbClr val="000000"/>
                  </a:solidFill>
                  <a:latin typeface="Consolas"/>
                  <a:ea typeface="Consolas"/>
                  <a:cs typeface="Consolas"/>
                  <a:sym typeface="Consolas"/>
                </a:rPr>
                <a:t>1</a:t>
              </a:r>
              <a:endParaRPr sz="2000" b="0" i="0" u="none" strike="noStrike" cap="none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endParaRPr>
            </a:p>
          </p:txBody>
        </p:sp>
        <p:sp>
          <p:nvSpPr>
            <p:cNvPr id="227" name="Google Shape;227;p19"/>
            <p:cNvSpPr/>
            <p:nvPr/>
          </p:nvSpPr>
          <p:spPr>
            <a:xfrm>
              <a:off x="447625" y="1450850"/>
              <a:ext cx="2557500" cy="3487200"/>
            </a:xfrm>
            <a:prstGeom prst="rect">
              <a:avLst/>
            </a:prstGeom>
            <a:noFill/>
            <a:ln w="38100" cap="flat" cmpd="sng">
              <a:solidFill>
                <a:srgbClr val="66666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1000"/>
                </a:spcBef>
                <a:spcAft>
                  <a:spcPts val="0"/>
                </a:spcAft>
                <a:buClr>
                  <a:srgbClr val="000000"/>
                </a:buClr>
                <a:buSzPts val="2000"/>
                <a:buFont typeface="Arial"/>
                <a:buNone/>
              </a:pPr>
              <a:r>
                <a:rPr lang="en-US" sz="2000" b="1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MEMORY</a:t>
              </a:r>
              <a:endParaRPr sz="20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8" name="Google Shape;228;p19"/>
            <p:cNvSpPr txBox="1"/>
            <p:nvPr/>
          </p:nvSpPr>
          <p:spPr>
            <a:xfrm>
              <a:off x="3005125" y="3356600"/>
              <a:ext cx="1714500" cy="365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en-US" sz="1400" b="0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Memory Input: Address</a:t>
              </a:r>
              <a:endParaRPr sz="1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9" name="Google Shape;229;p19"/>
            <p:cNvSpPr txBox="1"/>
            <p:nvPr/>
          </p:nvSpPr>
          <p:spPr>
            <a:xfrm>
              <a:off x="3053700" y="1361150"/>
              <a:ext cx="1714500" cy="365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en-US" sz="1400" b="0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Memory Output: Data</a:t>
              </a:r>
              <a:endParaRPr sz="1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30" name="Google Shape;230;p19"/>
            <p:cNvSpPr txBox="1"/>
            <p:nvPr/>
          </p:nvSpPr>
          <p:spPr>
            <a:xfrm>
              <a:off x="5546575" y="1657200"/>
              <a:ext cx="1254300" cy="624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700"/>
                <a:buFont typeface="Arial"/>
                <a:buNone/>
              </a:pPr>
              <a:r>
                <a:rPr lang="en-US" sz="1700" b="1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Instruction</a:t>
              </a:r>
              <a:endParaRPr sz="17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700"/>
                <a:buFont typeface="Arial"/>
                <a:buNone/>
              </a:pPr>
              <a:r>
                <a:rPr lang="en-US" sz="1700" b="1" i="0" u="none" strike="noStrike" cap="none">
                  <a:solidFill>
                    <a:srgbClr val="000000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D=A;JMP</a:t>
              </a:r>
              <a:endParaRPr sz="1700" b="1" i="0" u="none" strike="noStrike" cap="none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</p:txBody>
        </p:sp>
        <p:sp>
          <p:nvSpPr>
            <p:cNvPr id="231" name="Google Shape;231;p19"/>
            <p:cNvSpPr txBox="1"/>
            <p:nvPr/>
          </p:nvSpPr>
          <p:spPr>
            <a:xfrm>
              <a:off x="4340600" y="3934725"/>
              <a:ext cx="1956300" cy="406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700"/>
                <a:buFont typeface="Arial"/>
                <a:buNone/>
              </a:pPr>
              <a:r>
                <a:rPr lang="en-US" sz="1700" b="1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Instruction Address</a:t>
              </a:r>
              <a:endParaRPr sz="1700" b="0" i="0" u="none" strike="noStrike" cap="none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endParaRPr>
            </a:p>
          </p:txBody>
        </p:sp>
        <p:sp>
          <p:nvSpPr>
            <p:cNvPr id="232" name="Google Shape;232;p19"/>
            <p:cNvSpPr/>
            <p:nvPr/>
          </p:nvSpPr>
          <p:spPr>
            <a:xfrm rot="-5400000">
              <a:off x="3429163" y="3576945"/>
              <a:ext cx="406200" cy="1254300"/>
            </a:xfrm>
            <a:prstGeom prst="upArrow">
              <a:avLst>
                <a:gd name="adj1" fmla="val 50000"/>
                <a:gd name="adj2" fmla="val 50000"/>
              </a:avLst>
            </a:prstGeom>
            <a:solidFill>
              <a:srgbClr val="C27BA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3" name="Google Shape;233;p19"/>
            <p:cNvSpPr txBox="1"/>
            <p:nvPr/>
          </p:nvSpPr>
          <p:spPr>
            <a:xfrm>
              <a:off x="4340600" y="4550913"/>
              <a:ext cx="4382400" cy="406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700"/>
                <a:buFont typeface="Arial"/>
                <a:buNone/>
              </a:pPr>
              <a:r>
                <a:rPr lang="en-US" sz="1700" b="1" i="0" u="none" strike="noStrike" cap="none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Data Address</a:t>
              </a:r>
              <a:r>
                <a:rPr lang="en-US" sz="1700" b="0" i="0" u="none" strike="noStrike" cap="none" dirty="0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     (From instruction or register)</a:t>
              </a:r>
              <a:endParaRPr sz="1700" b="0" i="0" u="none" strike="noStrike" cap="none" dirty="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endParaRPr>
            </a:p>
          </p:txBody>
        </p:sp>
        <p:sp>
          <p:nvSpPr>
            <p:cNvPr id="234" name="Google Shape;234;p19"/>
            <p:cNvSpPr/>
            <p:nvPr/>
          </p:nvSpPr>
          <p:spPr>
            <a:xfrm rot="5400000">
              <a:off x="4014475" y="1416413"/>
              <a:ext cx="406200" cy="2424900"/>
            </a:xfrm>
            <a:prstGeom prst="upArrow">
              <a:avLst>
                <a:gd name="adj1" fmla="val 50000"/>
                <a:gd name="adj2" fmla="val 50000"/>
              </a:avLst>
            </a:prstGeom>
            <a:solidFill>
              <a:srgbClr val="76A5A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5" name="Google Shape;235;p19"/>
            <p:cNvSpPr txBox="1"/>
            <p:nvPr/>
          </p:nvSpPr>
          <p:spPr>
            <a:xfrm>
              <a:off x="5546575" y="2390875"/>
              <a:ext cx="1254300" cy="624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700"/>
                <a:buFont typeface="Arial"/>
                <a:buNone/>
              </a:pPr>
              <a:r>
                <a:rPr lang="en-US" sz="1700" b="1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Data</a:t>
              </a:r>
              <a:endParaRPr sz="17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700"/>
                <a:buFont typeface="Arial"/>
                <a:buNone/>
              </a:pPr>
              <a:r>
                <a:rPr lang="en-US" sz="1700" b="0" i="0" u="none" strike="noStrike" cap="none">
                  <a:solidFill>
                    <a:srgbClr val="000000"/>
                  </a:solidFill>
                  <a:latin typeface="Consolas"/>
                  <a:ea typeface="Consolas"/>
                  <a:cs typeface="Consolas"/>
                  <a:sym typeface="Consolas"/>
                </a:rPr>
                <a:t>245</a:t>
              </a:r>
              <a:endParaRPr sz="1700" b="0" i="0" u="none" strike="noStrike" cap="none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UWTheme-333-Sp18">
  <a:themeElements>
    <a:clrScheme name="Custom 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4B2A85"/>
      </a:hlink>
      <a:folHlink>
        <a:srgbClr val="DED4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1520</Words>
  <Application>Microsoft Macintosh PowerPoint</Application>
  <PresentationFormat>On-screen Show (4:3)</PresentationFormat>
  <Paragraphs>520</Paragraphs>
  <Slides>30</Slides>
  <Notes>30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8" baseType="lpstr">
      <vt:lpstr>Noto Sans Symbols</vt:lpstr>
      <vt:lpstr>Arial</vt:lpstr>
      <vt:lpstr>Arial Narrow</vt:lpstr>
      <vt:lpstr>Calibri</vt:lpstr>
      <vt:lpstr>Consolas</vt:lpstr>
      <vt:lpstr>Courier New</vt:lpstr>
      <vt:lpstr>Times New Roman</vt:lpstr>
      <vt:lpstr>UWTheme-333-Sp18</vt:lpstr>
      <vt:lpstr>Building a Computer &amp; Midterm Practice</vt:lpstr>
      <vt:lpstr>Lecture Outline</vt:lpstr>
      <vt:lpstr>Building a Computer</vt:lpstr>
      <vt:lpstr>Von Neumann Architecture</vt:lpstr>
      <vt:lpstr>Connecting the Computer: Buses</vt:lpstr>
      <vt:lpstr>Basic CPU Loop</vt:lpstr>
      <vt:lpstr>Fetching</vt:lpstr>
      <vt:lpstr>Executing</vt:lpstr>
      <vt:lpstr>Combining Fetch &amp; Execute</vt:lpstr>
      <vt:lpstr>Combining Fetch &amp; Execute</vt:lpstr>
      <vt:lpstr>Combining Fetch &amp; Execute</vt:lpstr>
      <vt:lpstr>Solution 1: Handling Single Input / Output</vt:lpstr>
      <vt:lpstr>Solution 1: Fetching / Executing Separately</vt:lpstr>
      <vt:lpstr>Solution 2: Separate Memory Units</vt:lpstr>
      <vt:lpstr>Lecture Outline</vt:lpstr>
      <vt:lpstr>Hack CPU</vt:lpstr>
      <vt:lpstr>Hack CPU Interface Inputs</vt:lpstr>
      <vt:lpstr>Hack CPU Interface Outputs</vt:lpstr>
      <vt:lpstr>Hack CPU Implementation</vt:lpstr>
      <vt:lpstr>Hack CPU Implementation</vt:lpstr>
      <vt:lpstr>Lecture Outline</vt:lpstr>
      <vt:lpstr>CSE 390B Midterm Topics Brainstorm</vt:lpstr>
      <vt:lpstr>CSE 390B Review Session</vt:lpstr>
      <vt:lpstr>Review Session Debrief</vt:lpstr>
      <vt:lpstr>Previous CSE 390B Midterms</vt:lpstr>
      <vt:lpstr>Lecture Outline</vt:lpstr>
      <vt:lpstr>Project 6: Overview</vt:lpstr>
      <vt:lpstr>Project 6, Part I: Mock Exam Problem</vt:lpstr>
      <vt:lpstr>Project 6 Tips</vt:lpstr>
      <vt:lpstr>Post-Lecture 11 Reminders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Midterm Exam Review, Project 5 Overview</dc:title>
  <dc:creator>Aaron Johnston</dc:creator>
  <cp:lastModifiedBy>Eric Fan</cp:lastModifiedBy>
  <cp:revision>87</cp:revision>
  <dcterms:created xsi:type="dcterms:W3CDTF">2018-03-28T08:00:24Z</dcterms:created>
  <dcterms:modified xsi:type="dcterms:W3CDTF">2022-11-03T20:00:11Z</dcterms:modified>
</cp:coreProperties>
</file>