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32"/>
  </p:notesMasterIdLst>
  <p:sldIdLst>
    <p:sldId id="256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272" r:id="rId10"/>
    <p:sldId id="273" r:id="rId11"/>
    <p:sldId id="378" r:id="rId12"/>
    <p:sldId id="379" r:id="rId13"/>
    <p:sldId id="320" r:id="rId14"/>
    <p:sldId id="380" r:id="rId15"/>
    <p:sldId id="382" r:id="rId16"/>
    <p:sldId id="279" r:id="rId17"/>
    <p:sldId id="280" r:id="rId18"/>
    <p:sldId id="281" r:id="rId19"/>
    <p:sldId id="282" r:id="rId20"/>
    <p:sldId id="283" r:id="rId21"/>
    <p:sldId id="383" r:id="rId22"/>
    <p:sldId id="258" r:id="rId23"/>
    <p:sldId id="274" r:id="rId24"/>
    <p:sldId id="260" r:id="rId25"/>
    <p:sldId id="261" r:id="rId26"/>
    <p:sldId id="384" r:id="rId27"/>
    <p:sldId id="262" r:id="rId28"/>
    <p:sldId id="263" r:id="rId29"/>
    <p:sldId id="264" r:id="rId30"/>
    <p:sldId id="270" r:id="rId31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7" roundtripDataSignature="AMtx7mg5DLSNQyN/pQ+JFAwtf//80uJp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30"/>
    <p:restoredTop sz="63873"/>
  </p:normalViewPr>
  <p:slideViewPr>
    <p:cSldViewPr snapToGrid="0" snapToObjects="1">
      <p:cViewPr varScale="1">
        <p:scale>
          <a:sx n="76" d="100"/>
          <a:sy n="76" d="100"/>
        </p:scale>
        <p:origin x="2744" y="192"/>
      </p:cViewPr>
      <p:guideLst/>
    </p:cSldViewPr>
  </p:slideViewPr>
  <p:notesTextViewPr>
    <p:cViewPr>
      <p:scale>
        <a:sx n="155" d="100"/>
        <a:sy n="15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38" name="Google Shape;238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63" name="Google Shape;26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1" name="Google Shape;32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1" name="Google Shape;32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69016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54" name="Google Shape;354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0815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8" name="Google Shape;368;p3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69" name="Google Shape;369;p3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8" name="Google Shape;39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06" name="Google Shape;40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4" name="Google Shape;414;p3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15" name="Google Shape;415;p3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89223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7" name="Google Shape;437;p3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38" name="Google Shape;438;p3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95491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4" name="Google Shape;4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1" name="Google Shape;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37822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8" name="Google Shape;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6" name="Google Shape;66;p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23663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3" name="Google Shape;7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80" name="Google Shape;8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88" name="Google Shape;88;p1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13" name="Google Shape;11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2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21" name="Google Shape;121;p2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2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44" name="Google Shape;144;p2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80" name="Google Shape;18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87" name="Google Shape;18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07" name="Google Shape;20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14" name="Google Shape;21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3840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Autumn 2022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533E278C-D9FD-EF49-66FB-AE885D84B525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DA68D6DF-295E-7833-7448-BEC0E43CB9C6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6;p22">
            <a:extLst>
              <a:ext uri="{FF2B5EF4-FFF2-40B4-BE49-F238E27FC236}">
                <a16:creationId xmlns:a16="http://schemas.microsoft.com/office/drawing/2014/main" id="{5D43F233-5691-286E-F59A-F6E35894D0DD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11: Building a Computer &amp; Midterm Practice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5;p22">
            <a:extLst>
              <a:ext uri="{FF2B5EF4-FFF2-40B4-BE49-F238E27FC236}">
                <a16:creationId xmlns:a16="http://schemas.microsoft.com/office/drawing/2014/main" id="{2C24576E-B032-BDDD-0586-7F99C3AA15D2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A6C927CC-8AF7-75EE-9721-AA1644690902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D3E17228-C76A-5219-B42A-DC092A017DB8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E306D371-05DB-433B-70ED-44E7C9981B40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11: Building a Computer &amp; Midterm Practice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8E55254A-48FB-2820-2EEA-EA4E0487E352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>
            <a:spLocks noGrp="1"/>
          </p:cNvSpPr>
          <p:nvPr>
            <p:ph type="ctrTitle"/>
          </p:nvPr>
        </p:nvSpPr>
        <p:spPr>
          <a:xfrm>
            <a:off x="685799" y="2431662"/>
            <a:ext cx="7957457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Building a Computer &amp; Midterm Practice</a:t>
            </a:r>
            <a:endParaRPr sz="3100" dirty="0"/>
          </a:p>
        </p:txBody>
      </p:sp>
      <p:sp>
        <p:nvSpPr>
          <p:cNvPr id="34" name="Google Shape;34;p1"/>
          <p:cNvSpPr txBox="1">
            <a:spLocks noGrp="1"/>
          </p:cNvSpPr>
          <p:nvPr>
            <p:ph type="subTitle" idx="1"/>
          </p:nvPr>
        </p:nvSpPr>
        <p:spPr>
          <a:xfrm>
            <a:off x="685799" y="5240634"/>
            <a:ext cx="7772400" cy="125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Building a Computer, Hack CPU Interface, Midterm Topics Brainstorm and Practice Problems, Project 6 Overview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Combining Fetch &amp; Execute</a:t>
            </a:r>
            <a:endParaRPr/>
          </a:p>
        </p:txBody>
      </p:sp>
      <p:sp>
        <p:nvSpPr>
          <p:cNvPr id="241" name="Google Shape;241;p2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242" name="Google Shape;242;p2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Could we implement with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RAM16K.hdl</a:t>
            </a:r>
            <a:r>
              <a:rPr lang="en-US" dirty="0"/>
              <a:t>?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(Hint: Think about the I/O of RAM)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grpSp>
        <p:nvGrpSpPr>
          <p:cNvPr id="243" name="Google Shape;243;p28"/>
          <p:cNvGrpSpPr/>
          <p:nvPr/>
        </p:nvGrpSpPr>
        <p:grpSpPr>
          <a:xfrm>
            <a:off x="422632" y="1159044"/>
            <a:ext cx="8275375" cy="3602770"/>
            <a:chOff x="447625" y="1361150"/>
            <a:chExt cx="8275375" cy="3602770"/>
          </a:xfrm>
        </p:grpSpPr>
        <p:sp>
          <p:nvSpPr>
            <p:cNvPr id="244" name="Google Shape;244;p28"/>
            <p:cNvSpPr/>
            <p:nvPr/>
          </p:nvSpPr>
          <p:spPr>
            <a:xfrm>
              <a:off x="883875" y="2108325"/>
              <a:ext cx="1956300" cy="13260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0101110011100110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1011000101010100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1110001011111100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Instructions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883875" y="3434325"/>
              <a:ext cx="1956300" cy="1407000"/>
            </a:xfrm>
            <a:prstGeom prst="rect">
              <a:avLst/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1100101010010101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1100100101100111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0011001010101011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447625" y="2108325"/>
              <a:ext cx="436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447625" y="3434325"/>
              <a:ext cx="538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48" name="Google Shape;248;p28"/>
            <p:cNvSpPr/>
            <p:nvPr/>
          </p:nvSpPr>
          <p:spPr>
            <a:xfrm rot="-5400000">
              <a:off x="3429163" y="4133670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8"/>
            <p:cNvSpPr/>
            <p:nvPr/>
          </p:nvSpPr>
          <p:spPr>
            <a:xfrm rot="5400000">
              <a:off x="4014475" y="817975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6378075" y="3852675"/>
              <a:ext cx="738300" cy="570300"/>
            </a:xfrm>
            <a:prstGeom prst="rect">
              <a:avLst/>
            </a:prstGeom>
            <a:solidFill>
              <a:srgbClr val="F2F2F2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PC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7116375" y="3852675"/>
              <a:ext cx="738300" cy="570300"/>
            </a:xfrm>
            <a:prstGeom prst="rect">
              <a:avLst/>
            </a:prstGeom>
            <a:solidFill>
              <a:srgbClr val="FFF2CC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1</a:t>
              </a:r>
              <a:endParaRPr sz="20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52" name="Google Shape;252;p28"/>
            <p:cNvSpPr/>
            <p:nvPr/>
          </p:nvSpPr>
          <p:spPr>
            <a:xfrm>
              <a:off x="447625" y="1450850"/>
              <a:ext cx="2557500" cy="34872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28"/>
            <p:cNvSpPr txBox="1"/>
            <p:nvPr/>
          </p:nvSpPr>
          <p:spPr>
            <a:xfrm>
              <a:off x="3005125" y="335660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Input: Address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28"/>
            <p:cNvSpPr txBox="1"/>
            <p:nvPr/>
          </p:nvSpPr>
          <p:spPr>
            <a:xfrm>
              <a:off x="3053700" y="136115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Output: Data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28"/>
            <p:cNvSpPr txBox="1"/>
            <p:nvPr/>
          </p:nvSpPr>
          <p:spPr>
            <a:xfrm>
              <a:off x="5546575" y="1657200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D=A;JMP</a:t>
              </a:r>
              <a:endParaRPr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56" name="Google Shape;256;p28"/>
            <p:cNvSpPr txBox="1"/>
            <p:nvPr/>
          </p:nvSpPr>
          <p:spPr>
            <a:xfrm>
              <a:off x="4340600" y="3934725"/>
              <a:ext cx="19563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 Address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57" name="Google Shape;257;p28"/>
            <p:cNvSpPr/>
            <p:nvPr/>
          </p:nvSpPr>
          <p:spPr>
            <a:xfrm rot="-5400000">
              <a:off x="3429163" y="3576945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8"/>
            <p:cNvSpPr txBox="1"/>
            <p:nvPr/>
          </p:nvSpPr>
          <p:spPr>
            <a:xfrm>
              <a:off x="4340600" y="4550913"/>
              <a:ext cx="43824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 Address</a:t>
              </a:r>
              <a:r>
                <a:rPr lang="en-US" sz="17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 (From instruction or register)</a:t>
              </a:r>
              <a:endParaRPr sz="17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59" name="Google Shape;259;p28"/>
            <p:cNvSpPr/>
            <p:nvPr/>
          </p:nvSpPr>
          <p:spPr>
            <a:xfrm rot="5400000">
              <a:off x="4014475" y="1416413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76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8"/>
            <p:cNvSpPr txBox="1"/>
            <p:nvPr/>
          </p:nvSpPr>
          <p:spPr>
            <a:xfrm>
              <a:off x="5546575" y="2390875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245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Could we implement with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RAM16K.hdl</a:t>
            </a:r>
            <a:r>
              <a:rPr lang="en-US" dirty="0"/>
              <a:t>?</a:t>
            </a:r>
            <a:endParaRPr dirty="0"/>
          </a:p>
          <a:p>
            <a:pPr marL="804672" lvl="1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FF0000"/>
                </a:solidFill>
              </a:rPr>
              <a:t>No! </a:t>
            </a:r>
            <a:r>
              <a:rPr lang="en-US" dirty="0"/>
              <a:t>Our memory chips only have one input and one output</a:t>
            </a:r>
            <a:endParaRPr dirty="0"/>
          </a:p>
        </p:txBody>
      </p:sp>
      <p:sp>
        <p:nvSpPr>
          <p:cNvPr id="266" name="Google Shape;266;p2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Combining Fetch &amp; Execute</a:t>
            </a:r>
            <a:endParaRPr/>
          </a:p>
        </p:txBody>
      </p:sp>
      <p:sp>
        <p:nvSpPr>
          <p:cNvPr id="267" name="Google Shape;267;p2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grpSp>
        <p:nvGrpSpPr>
          <p:cNvPr id="268" name="Google Shape;268;p29"/>
          <p:cNvGrpSpPr/>
          <p:nvPr/>
        </p:nvGrpSpPr>
        <p:grpSpPr>
          <a:xfrm>
            <a:off x="422632" y="1159044"/>
            <a:ext cx="8275375" cy="3602770"/>
            <a:chOff x="447625" y="1361150"/>
            <a:chExt cx="8275375" cy="3602770"/>
          </a:xfrm>
        </p:grpSpPr>
        <p:sp>
          <p:nvSpPr>
            <p:cNvPr id="269" name="Google Shape;269;p29"/>
            <p:cNvSpPr/>
            <p:nvPr/>
          </p:nvSpPr>
          <p:spPr>
            <a:xfrm>
              <a:off x="883875" y="2108325"/>
              <a:ext cx="1956300" cy="13260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0101110011100110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1011000101010100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1110001011111100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Instructions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29"/>
            <p:cNvSpPr/>
            <p:nvPr/>
          </p:nvSpPr>
          <p:spPr>
            <a:xfrm>
              <a:off x="883875" y="3434325"/>
              <a:ext cx="1956300" cy="1407000"/>
            </a:xfrm>
            <a:prstGeom prst="rect">
              <a:avLst/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1100101010010101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1100100101100111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0011001010101011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29"/>
            <p:cNvSpPr/>
            <p:nvPr/>
          </p:nvSpPr>
          <p:spPr>
            <a:xfrm>
              <a:off x="447625" y="2108325"/>
              <a:ext cx="436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72" name="Google Shape;272;p29"/>
            <p:cNvSpPr/>
            <p:nvPr/>
          </p:nvSpPr>
          <p:spPr>
            <a:xfrm>
              <a:off x="447625" y="3434325"/>
              <a:ext cx="538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73" name="Google Shape;273;p29"/>
            <p:cNvSpPr/>
            <p:nvPr/>
          </p:nvSpPr>
          <p:spPr>
            <a:xfrm rot="-5400000">
              <a:off x="3429163" y="4133670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29"/>
            <p:cNvSpPr/>
            <p:nvPr/>
          </p:nvSpPr>
          <p:spPr>
            <a:xfrm rot="5400000">
              <a:off x="4014475" y="817975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9"/>
            <p:cNvSpPr/>
            <p:nvPr/>
          </p:nvSpPr>
          <p:spPr>
            <a:xfrm>
              <a:off x="6378075" y="3852675"/>
              <a:ext cx="738300" cy="570300"/>
            </a:xfrm>
            <a:prstGeom prst="rect">
              <a:avLst/>
            </a:prstGeom>
            <a:solidFill>
              <a:srgbClr val="F2F2F2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PC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29"/>
            <p:cNvSpPr/>
            <p:nvPr/>
          </p:nvSpPr>
          <p:spPr>
            <a:xfrm>
              <a:off x="7116375" y="3852675"/>
              <a:ext cx="738300" cy="570300"/>
            </a:xfrm>
            <a:prstGeom prst="rect">
              <a:avLst/>
            </a:prstGeom>
            <a:solidFill>
              <a:srgbClr val="FFF2CC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1</a:t>
              </a:r>
              <a:endParaRPr sz="20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77" name="Google Shape;277;p29"/>
            <p:cNvSpPr/>
            <p:nvPr/>
          </p:nvSpPr>
          <p:spPr>
            <a:xfrm>
              <a:off x="447625" y="1450850"/>
              <a:ext cx="2557500" cy="34872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29"/>
            <p:cNvSpPr txBox="1"/>
            <p:nvPr/>
          </p:nvSpPr>
          <p:spPr>
            <a:xfrm>
              <a:off x="3005125" y="335660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Input: Address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29"/>
            <p:cNvSpPr txBox="1"/>
            <p:nvPr/>
          </p:nvSpPr>
          <p:spPr>
            <a:xfrm>
              <a:off x="3053700" y="136115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Output: Data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29"/>
            <p:cNvSpPr txBox="1"/>
            <p:nvPr/>
          </p:nvSpPr>
          <p:spPr>
            <a:xfrm>
              <a:off x="5546575" y="1657200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D=A;JMP</a:t>
              </a:r>
              <a:endParaRPr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81" name="Google Shape;281;p29"/>
            <p:cNvSpPr txBox="1"/>
            <p:nvPr/>
          </p:nvSpPr>
          <p:spPr>
            <a:xfrm>
              <a:off x="4340600" y="3934725"/>
              <a:ext cx="19563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 Address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82" name="Google Shape;282;p29"/>
            <p:cNvSpPr/>
            <p:nvPr/>
          </p:nvSpPr>
          <p:spPr>
            <a:xfrm rot="-5400000">
              <a:off x="3429163" y="3576945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29"/>
            <p:cNvSpPr txBox="1"/>
            <p:nvPr/>
          </p:nvSpPr>
          <p:spPr>
            <a:xfrm>
              <a:off x="4340600" y="4550913"/>
              <a:ext cx="43824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 Address</a:t>
              </a:r>
              <a:r>
                <a:rPr lang="en-US" sz="17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 (From instruction or register)</a:t>
              </a:r>
              <a:endParaRPr sz="17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84" name="Google Shape;284;p29"/>
            <p:cNvSpPr/>
            <p:nvPr/>
          </p:nvSpPr>
          <p:spPr>
            <a:xfrm rot="5400000">
              <a:off x="4014475" y="1416413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76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29"/>
            <p:cNvSpPr txBox="1"/>
            <p:nvPr/>
          </p:nvSpPr>
          <p:spPr>
            <a:xfrm>
              <a:off x="5546575" y="2390875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245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  <p:cxnSp>
        <p:nvCxnSpPr>
          <p:cNvPr id="286" name="Google Shape;286;p29"/>
          <p:cNvCxnSpPr/>
          <p:nvPr/>
        </p:nvCxnSpPr>
        <p:spPr>
          <a:xfrm rot="10800000" flipH="1">
            <a:off x="3534464" y="1548016"/>
            <a:ext cx="1179655" cy="118485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7" name="Google Shape;287;p29"/>
          <p:cNvCxnSpPr/>
          <p:nvPr/>
        </p:nvCxnSpPr>
        <p:spPr>
          <a:xfrm>
            <a:off x="3534464" y="1548016"/>
            <a:ext cx="1191296" cy="118485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8" name="Google Shape;288;p29"/>
          <p:cNvCxnSpPr/>
          <p:nvPr/>
        </p:nvCxnSpPr>
        <p:spPr>
          <a:xfrm rot="10800000" flipH="1">
            <a:off x="3061413" y="3682524"/>
            <a:ext cx="1179655" cy="118485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9" name="Google Shape;289;p29"/>
          <p:cNvCxnSpPr/>
          <p:nvPr/>
        </p:nvCxnSpPr>
        <p:spPr>
          <a:xfrm>
            <a:off x="3061413" y="3682524"/>
            <a:ext cx="1191296" cy="118485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600" dirty="0"/>
          </a:p>
          <a:p>
            <a:pPr marL="347472" lvl="0" indent="-347472"/>
            <a:r>
              <a:rPr lang="en-US" dirty="0"/>
              <a:t>Can use multiplexing to share a single input or output</a:t>
            </a:r>
          </a:p>
          <a:p>
            <a:pPr marL="347472" lvl="0" indent="-347472"/>
            <a:endParaRPr lang="en-US"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24" name="Google Shape;324;p3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Solution 1: Handling Single Input / Output</a:t>
            </a:r>
            <a:endParaRPr dirty="0"/>
          </a:p>
        </p:txBody>
      </p:sp>
      <p:sp>
        <p:nvSpPr>
          <p:cNvPr id="325" name="Google Shape;325;p3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326" name="Google Shape;326;p30"/>
          <p:cNvSpPr/>
          <p:nvPr/>
        </p:nvSpPr>
        <p:spPr>
          <a:xfrm>
            <a:off x="858575" y="2203002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30"/>
          <p:cNvSpPr/>
          <p:nvPr/>
        </p:nvSpPr>
        <p:spPr>
          <a:xfrm>
            <a:off x="858575" y="3529002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30"/>
          <p:cNvSpPr/>
          <p:nvPr/>
        </p:nvSpPr>
        <p:spPr>
          <a:xfrm>
            <a:off x="422325" y="2203002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9" name="Google Shape;329;p30"/>
          <p:cNvSpPr/>
          <p:nvPr/>
        </p:nvSpPr>
        <p:spPr>
          <a:xfrm>
            <a:off x="422325" y="3529002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0" name="Google Shape;330;p30"/>
          <p:cNvSpPr/>
          <p:nvPr/>
        </p:nvSpPr>
        <p:spPr>
          <a:xfrm rot="-5400000">
            <a:off x="4385419" y="4376156"/>
            <a:ext cx="406200" cy="74829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0"/>
          <p:cNvSpPr/>
          <p:nvPr/>
        </p:nvSpPr>
        <p:spPr>
          <a:xfrm rot="5400000">
            <a:off x="4817597" y="1347860"/>
            <a:ext cx="406200" cy="161265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0"/>
          <p:cNvSpPr/>
          <p:nvPr/>
        </p:nvSpPr>
        <p:spPr>
          <a:xfrm>
            <a:off x="422325" y="1545527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30"/>
          <p:cNvSpPr txBox="1"/>
          <p:nvPr/>
        </p:nvSpPr>
        <p:spPr>
          <a:xfrm>
            <a:off x="3005275" y="3423141"/>
            <a:ext cx="171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Input: Address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30"/>
          <p:cNvSpPr txBox="1"/>
          <p:nvPr/>
        </p:nvSpPr>
        <p:spPr>
          <a:xfrm>
            <a:off x="3005275" y="1324868"/>
            <a:ext cx="1254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Output: Data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30"/>
          <p:cNvSpPr txBox="1"/>
          <p:nvPr/>
        </p:nvSpPr>
        <p:spPr>
          <a:xfrm>
            <a:off x="4440100" y="1346287"/>
            <a:ext cx="12543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Instruction,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</a:t>
            </a: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6" name="Google Shape;336;p30"/>
          <p:cNvSpPr/>
          <p:nvPr/>
        </p:nvSpPr>
        <p:spPr>
          <a:xfrm rot="-5400000">
            <a:off x="4385419" y="3819431"/>
            <a:ext cx="406200" cy="74829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0"/>
          <p:cNvSpPr/>
          <p:nvPr/>
        </p:nvSpPr>
        <p:spPr>
          <a:xfrm rot="5400000">
            <a:off x="4817597" y="1816909"/>
            <a:ext cx="406200" cy="161265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30"/>
          <p:cNvSpPr txBox="1"/>
          <p:nvPr/>
        </p:nvSpPr>
        <p:spPr>
          <a:xfrm>
            <a:off x="4490350" y="2650562"/>
            <a:ext cx="15225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Data,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executing</a:t>
            </a: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1" name="Google Shape;341;p30"/>
          <p:cNvSpPr/>
          <p:nvPr/>
        </p:nvSpPr>
        <p:spPr>
          <a:xfrm rot="-5400000">
            <a:off x="3140562" y="4079041"/>
            <a:ext cx="406200" cy="72767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30"/>
          <p:cNvSpPr/>
          <p:nvPr/>
        </p:nvSpPr>
        <p:spPr>
          <a:xfrm rot="5400000">
            <a:off x="3140574" y="2008837"/>
            <a:ext cx="406200" cy="72764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30"/>
          <p:cNvSpPr/>
          <p:nvPr/>
        </p:nvSpPr>
        <p:spPr>
          <a:xfrm>
            <a:off x="3726263" y="4887450"/>
            <a:ext cx="406200" cy="462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30"/>
          <p:cNvSpPr txBox="1"/>
          <p:nvPr/>
        </p:nvSpPr>
        <p:spPr>
          <a:xfrm>
            <a:off x="4976050" y="3950944"/>
            <a:ext cx="19563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 Address</a:t>
            </a:r>
            <a:endParaRPr sz="17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7" name="Google Shape;347;p30"/>
          <p:cNvSpPr txBox="1"/>
          <p:nvPr/>
        </p:nvSpPr>
        <p:spPr>
          <a:xfrm>
            <a:off x="3105088" y="5301475"/>
            <a:ext cx="2056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 vs. Executing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0"/>
          <p:cNvSpPr txBox="1"/>
          <p:nvPr/>
        </p:nvSpPr>
        <p:spPr>
          <a:xfrm>
            <a:off x="4969756" y="4521533"/>
            <a:ext cx="2895702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 Address</a:t>
            </a:r>
            <a:endParaRPr sz="17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" name="Google Shape;166;p14">
            <a:extLst>
              <a:ext uri="{FF2B5EF4-FFF2-40B4-BE49-F238E27FC236}">
                <a16:creationId xmlns:a16="http://schemas.microsoft.com/office/drawing/2014/main" id="{B63E7B30-303E-25FA-D0F5-7F7743B9A479}"/>
              </a:ext>
            </a:extLst>
          </p:cNvPr>
          <p:cNvSpPr/>
          <p:nvPr/>
        </p:nvSpPr>
        <p:spPr>
          <a:xfrm rot="16200000" flipH="1">
            <a:off x="3339583" y="4201445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66;p14">
            <a:extLst>
              <a:ext uri="{FF2B5EF4-FFF2-40B4-BE49-F238E27FC236}">
                <a16:creationId xmlns:a16="http://schemas.microsoft.com/office/drawing/2014/main" id="{16DAC0A7-91A5-4D6E-0818-D942D9AFF05B}"/>
              </a:ext>
            </a:extLst>
          </p:cNvPr>
          <p:cNvSpPr/>
          <p:nvPr/>
        </p:nvSpPr>
        <p:spPr>
          <a:xfrm rot="16200000" flipH="1">
            <a:off x="3339272" y="2116171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52C0A1-D62D-B5B5-B50D-CD454D54EE48}"/>
              </a:ext>
            </a:extLst>
          </p:cNvPr>
          <p:cNvSpPr txBox="1"/>
          <p:nvPr/>
        </p:nvSpPr>
        <p:spPr>
          <a:xfrm>
            <a:off x="3718063" y="4292726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2646F23-40E9-693B-BFC5-FB5187373587}"/>
              </a:ext>
            </a:extLst>
          </p:cNvPr>
          <p:cNvSpPr txBox="1"/>
          <p:nvPr/>
        </p:nvSpPr>
        <p:spPr>
          <a:xfrm>
            <a:off x="3652960" y="22148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DMux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Need to store fetched instruction so it’s available during execution phase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24" name="Google Shape;324;p3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Solution 1: Fetching / Executing Separately</a:t>
            </a:r>
            <a:endParaRPr/>
          </a:p>
        </p:txBody>
      </p:sp>
      <p:sp>
        <p:nvSpPr>
          <p:cNvPr id="325" name="Google Shape;325;p3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326" name="Google Shape;326;p30"/>
          <p:cNvSpPr/>
          <p:nvPr/>
        </p:nvSpPr>
        <p:spPr>
          <a:xfrm>
            <a:off x="858575" y="2203002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30"/>
          <p:cNvSpPr/>
          <p:nvPr/>
        </p:nvSpPr>
        <p:spPr>
          <a:xfrm>
            <a:off x="858575" y="3529002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30"/>
          <p:cNvSpPr/>
          <p:nvPr/>
        </p:nvSpPr>
        <p:spPr>
          <a:xfrm>
            <a:off x="422325" y="2203002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9" name="Google Shape;329;p30"/>
          <p:cNvSpPr/>
          <p:nvPr/>
        </p:nvSpPr>
        <p:spPr>
          <a:xfrm>
            <a:off x="422325" y="3529002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0" name="Google Shape;330;p30"/>
          <p:cNvSpPr/>
          <p:nvPr/>
        </p:nvSpPr>
        <p:spPr>
          <a:xfrm rot="-5400000">
            <a:off x="4385419" y="4376156"/>
            <a:ext cx="406200" cy="74829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0"/>
          <p:cNvSpPr/>
          <p:nvPr/>
        </p:nvSpPr>
        <p:spPr>
          <a:xfrm rot="5400000">
            <a:off x="5181787" y="983670"/>
            <a:ext cx="406200" cy="234103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0"/>
          <p:cNvSpPr/>
          <p:nvPr/>
        </p:nvSpPr>
        <p:spPr>
          <a:xfrm>
            <a:off x="422325" y="1545527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30"/>
          <p:cNvSpPr txBox="1"/>
          <p:nvPr/>
        </p:nvSpPr>
        <p:spPr>
          <a:xfrm>
            <a:off x="3005275" y="3423141"/>
            <a:ext cx="171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Input: Address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30"/>
          <p:cNvSpPr txBox="1"/>
          <p:nvPr/>
        </p:nvSpPr>
        <p:spPr>
          <a:xfrm>
            <a:off x="3005275" y="1324868"/>
            <a:ext cx="1254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Output: Data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30"/>
          <p:cNvSpPr txBox="1"/>
          <p:nvPr/>
        </p:nvSpPr>
        <p:spPr>
          <a:xfrm>
            <a:off x="4440100" y="1346287"/>
            <a:ext cx="12543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Instruction,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</a:t>
            </a: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6" name="Google Shape;336;p30"/>
          <p:cNvSpPr/>
          <p:nvPr/>
        </p:nvSpPr>
        <p:spPr>
          <a:xfrm rot="-5400000">
            <a:off x="4385419" y="3819431"/>
            <a:ext cx="406200" cy="74829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0"/>
          <p:cNvSpPr/>
          <p:nvPr/>
        </p:nvSpPr>
        <p:spPr>
          <a:xfrm rot="5400000">
            <a:off x="4817597" y="1816909"/>
            <a:ext cx="406200" cy="161265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30"/>
          <p:cNvSpPr txBox="1"/>
          <p:nvPr/>
        </p:nvSpPr>
        <p:spPr>
          <a:xfrm>
            <a:off x="4490350" y="2650562"/>
            <a:ext cx="15225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Data,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executing</a:t>
            </a: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1" name="Google Shape;341;p30"/>
          <p:cNvSpPr/>
          <p:nvPr/>
        </p:nvSpPr>
        <p:spPr>
          <a:xfrm rot="-5400000">
            <a:off x="3140562" y="4079041"/>
            <a:ext cx="406200" cy="72767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30"/>
          <p:cNvSpPr/>
          <p:nvPr/>
        </p:nvSpPr>
        <p:spPr>
          <a:xfrm rot="5400000">
            <a:off x="3140574" y="2008837"/>
            <a:ext cx="406200" cy="72764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30"/>
          <p:cNvSpPr/>
          <p:nvPr/>
        </p:nvSpPr>
        <p:spPr>
          <a:xfrm>
            <a:off x="3726263" y="4887450"/>
            <a:ext cx="406200" cy="462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30"/>
          <p:cNvSpPr txBox="1"/>
          <p:nvPr/>
        </p:nvSpPr>
        <p:spPr>
          <a:xfrm>
            <a:off x="4976050" y="3950944"/>
            <a:ext cx="19563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 Address</a:t>
            </a:r>
            <a:endParaRPr sz="17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5" name="Google Shape;345;p30"/>
          <p:cNvSpPr/>
          <p:nvPr/>
        </p:nvSpPr>
        <p:spPr>
          <a:xfrm rot="-5400000">
            <a:off x="6736552" y="4238347"/>
            <a:ext cx="406200" cy="10314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0"/>
          <p:cNvSpPr/>
          <p:nvPr/>
        </p:nvSpPr>
        <p:spPr>
          <a:xfrm rot="10800000">
            <a:off x="7141575" y="2476781"/>
            <a:ext cx="406200" cy="2313704"/>
          </a:xfrm>
          <a:prstGeom prst="upArrow">
            <a:avLst>
              <a:gd name="adj1" fmla="val 50000"/>
              <a:gd name="adj2" fmla="val 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30"/>
          <p:cNvSpPr txBox="1"/>
          <p:nvPr/>
        </p:nvSpPr>
        <p:spPr>
          <a:xfrm>
            <a:off x="3105088" y="5301475"/>
            <a:ext cx="2056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 vs. Executing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30"/>
          <p:cNvSpPr/>
          <p:nvPr/>
        </p:nvSpPr>
        <p:spPr>
          <a:xfrm rot="10800000">
            <a:off x="7140163" y="1362067"/>
            <a:ext cx="406200" cy="48422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30"/>
          <p:cNvSpPr txBox="1"/>
          <p:nvPr/>
        </p:nvSpPr>
        <p:spPr>
          <a:xfrm>
            <a:off x="6518113" y="1012556"/>
            <a:ext cx="2056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 vs. Executing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0"/>
          <p:cNvSpPr txBox="1"/>
          <p:nvPr/>
        </p:nvSpPr>
        <p:spPr>
          <a:xfrm>
            <a:off x="4969756" y="4521533"/>
            <a:ext cx="2006868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 Address</a:t>
            </a:r>
            <a:endParaRPr sz="17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" name="Google Shape;166;p14">
            <a:extLst>
              <a:ext uri="{FF2B5EF4-FFF2-40B4-BE49-F238E27FC236}">
                <a16:creationId xmlns:a16="http://schemas.microsoft.com/office/drawing/2014/main" id="{B63E7B30-303E-25FA-D0F5-7F7743B9A479}"/>
              </a:ext>
            </a:extLst>
          </p:cNvPr>
          <p:cNvSpPr/>
          <p:nvPr/>
        </p:nvSpPr>
        <p:spPr>
          <a:xfrm rot="16200000" flipH="1">
            <a:off x="3339583" y="4201445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66;p14">
            <a:extLst>
              <a:ext uri="{FF2B5EF4-FFF2-40B4-BE49-F238E27FC236}">
                <a16:creationId xmlns:a16="http://schemas.microsoft.com/office/drawing/2014/main" id="{16DAC0A7-91A5-4D6E-0818-D942D9AFF05B}"/>
              </a:ext>
            </a:extLst>
          </p:cNvPr>
          <p:cNvSpPr/>
          <p:nvPr/>
        </p:nvSpPr>
        <p:spPr>
          <a:xfrm rot="16200000" flipH="1">
            <a:off x="3339272" y="2116171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52C0A1-D62D-B5B5-B50D-CD454D54EE48}"/>
              </a:ext>
            </a:extLst>
          </p:cNvPr>
          <p:cNvSpPr txBox="1"/>
          <p:nvPr/>
        </p:nvSpPr>
        <p:spPr>
          <a:xfrm>
            <a:off x="3718063" y="4292726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2646F23-40E9-693B-BFC5-FB5187373587}"/>
              </a:ext>
            </a:extLst>
          </p:cNvPr>
          <p:cNvSpPr txBox="1"/>
          <p:nvPr/>
        </p:nvSpPr>
        <p:spPr>
          <a:xfrm>
            <a:off x="3652960" y="22148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DMux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Google Shape;175;p27">
            <a:extLst>
              <a:ext uri="{FF2B5EF4-FFF2-40B4-BE49-F238E27FC236}">
                <a16:creationId xmlns:a16="http://schemas.microsoft.com/office/drawing/2014/main" id="{29ACB12C-D190-4C7D-DFF9-C8EC27EA48AA}"/>
              </a:ext>
            </a:extLst>
          </p:cNvPr>
          <p:cNvSpPr/>
          <p:nvPr/>
        </p:nvSpPr>
        <p:spPr>
          <a:xfrm>
            <a:off x="6555404" y="1841522"/>
            <a:ext cx="1585792" cy="60915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Register</a:t>
            </a:r>
            <a:endParaRPr sz="14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37" name="Google Shape;176;p27">
            <a:extLst>
              <a:ext uri="{FF2B5EF4-FFF2-40B4-BE49-F238E27FC236}">
                <a16:creationId xmlns:a16="http://schemas.microsoft.com/office/drawing/2014/main" id="{CE637B9C-16AA-7222-D521-C909C5401385}"/>
              </a:ext>
            </a:extLst>
          </p:cNvPr>
          <p:cNvSpPr/>
          <p:nvPr/>
        </p:nvSpPr>
        <p:spPr>
          <a:xfrm>
            <a:off x="7254834" y="2298231"/>
            <a:ext cx="179680" cy="154896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528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Solution 2: Separate Memory Units</a:t>
            </a:r>
            <a:endParaRPr/>
          </a:p>
        </p:txBody>
      </p:sp>
      <p:sp>
        <p:nvSpPr>
          <p:cNvPr id="357" name="Google Shape;357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Separate instruction memory and data memory into two different chips</a:t>
            </a:r>
            <a:endParaRPr dirty="0"/>
          </a:p>
          <a:p>
            <a:pPr marL="649224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Each can be independently addressed, read from, written to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Pros:</a:t>
            </a:r>
            <a:endParaRPr dirty="0"/>
          </a:p>
          <a:p>
            <a:pPr marL="649224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Simpler to implement</a:t>
            </a:r>
            <a:endParaRPr dirty="0"/>
          </a:p>
          <a:p>
            <a:pPr marL="804672" lvl="1" indent="-19380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Cons:</a:t>
            </a:r>
            <a:endParaRPr dirty="0"/>
          </a:p>
          <a:p>
            <a:pPr marL="649224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Fixed size of each partition, rather than flexible storage</a:t>
            </a:r>
            <a:endParaRPr dirty="0"/>
          </a:p>
          <a:p>
            <a:pPr marL="649224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Two chips → redundant circuitry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58" name="Google Shape;358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Building a Computer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Architecture, Fetch and Execute Cycle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Hack CPU Interface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Implementation and Operations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CSE 390B Midterm Practice Problems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Circuit Design, Writing Assembly, Tracing Assembly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Project 6 Overview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Project Tips and Workflow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7961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</a:t>
            </a:r>
            <a:endParaRPr/>
          </a:p>
        </p:txBody>
      </p:sp>
      <p:sp>
        <p:nvSpPr>
          <p:cNvPr id="372" name="Google Shape;372;p3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373" name="Google Shape;373;p32"/>
          <p:cNvSpPr/>
          <p:nvPr/>
        </p:nvSpPr>
        <p:spPr>
          <a:xfrm>
            <a:off x="650825" y="1415200"/>
            <a:ext cx="7751700" cy="43164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32"/>
          <p:cNvSpPr/>
          <p:nvPr/>
        </p:nvSpPr>
        <p:spPr>
          <a:xfrm>
            <a:off x="865300" y="2078725"/>
            <a:ext cx="19563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ROM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(Instructions)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32"/>
          <p:cNvSpPr/>
          <p:nvPr/>
        </p:nvSpPr>
        <p:spPr>
          <a:xfrm>
            <a:off x="315750" y="6037978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32"/>
          <p:cNvSpPr/>
          <p:nvPr/>
        </p:nvSpPr>
        <p:spPr>
          <a:xfrm>
            <a:off x="3643786" y="2078725"/>
            <a:ext cx="18702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32"/>
          <p:cNvSpPr/>
          <p:nvPr/>
        </p:nvSpPr>
        <p:spPr>
          <a:xfrm>
            <a:off x="3820736" y="4685875"/>
            <a:ext cx="15615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32"/>
          <p:cNvSpPr/>
          <p:nvPr/>
        </p:nvSpPr>
        <p:spPr>
          <a:xfrm>
            <a:off x="3820736" y="5104050"/>
            <a:ext cx="15615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2"/>
          <p:cNvSpPr/>
          <p:nvPr/>
        </p:nvSpPr>
        <p:spPr>
          <a:xfrm>
            <a:off x="7566650" y="6037978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32"/>
          <p:cNvSpPr/>
          <p:nvPr/>
        </p:nvSpPr>
        <p:spPr>
          <a:xfrm rot="5400000">
            <a:off x="7819700" y="5595625"/>
            <a:ext cx="5382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32"/>
          <p:cNvSpPr/>
          <p:nvPr/>
        </p:nvSpPr>
        <p:spPr>
          <a:xfrm rot="-5400000">
            <a:off x="551400" y="5595625"/>
            <a:ext cx="573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32"/>
          <p:cNvSpPr/>
          <p:nvPr/>
        </p:nvSpPr>
        <p:spPr>
          <a:xfrm>
            <a:off x="2714925" y="3189600"/>
            <a:ext cx="999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3" name="Google Shape;383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7058" y="2663228"/>
            <a:ext cx="1648825" cy="1820347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Google Shape;384;p32"/>
          <p:cNvSpPr/>
          <p:nvPr/>
        </p:nvSpPr>
        <p:spPr>
          <a:xfrm>
            <a:off x="930875" y="3261850"/>
            <a:ext cx="3903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5" name="Google Shape;385;p32"/>
          <p:cNvSpPr/>
          <p:nvPr/>
        </p:nvSpPr>
        <p:spPr>
          <a:xfrm>
            <a:off x="6166050" y="2055175"/>
            <a:ext cx="19563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RAM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(Data)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32"/>
          <p:cNvSpPr/>
          <p:nvPr/>
        </p:nvSpPr>
        <p:spPr>
          <a:xfrm>
            <a:off x="6544375" y="3238300"/>
            <a:ext cx="1472724" cy="1326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100110010111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100011001111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32"/>
          <p:cNvSpPr/>
          <p:nvPr/>
        </p:nvSpPr>
        <p:spPr>
          <a:xfrm>
            <a:off x="6231625" y="3238300"/>
            <a:ext cx="3903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8" name="Google Shape;388;p32"/>
          <p:cNvSpPr/>
          <p:nvPr/>
        </p:nvSpPr>
        <p:spPr>
          <a:xfrm>
            <a:off x="5295775" y="3189600"/>
            <a:ext cx="999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32"/>
          <p:cNvSpPr/>
          <p:nvPr/>
        </p:nvSpPr>
        <p:spPr>
          <a:xfrm rot="10800000">
            <a:off x="5317600" y="4371325"/>
            <a:ext cx="999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32"/>
          <p:cNvSpPr/>
          <p:nvPr/>
        </p:nvSpPr>
        <p:spPr>
          <a:xfrm rot="10800000">
            <a:off x="2736750" y="4371325"/>
            <a:ext cx="999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32"/>
          <p:cNvSpPr txBox="1"/>
          <p:nvPr/>
        </p:nvSpPr>
        <p:spPr>
          <a:xfrm>
            <a:off x="2636943" y="4770001"/>
            <a:ext cx="1198612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addr of next instruction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2" name="Google Shape;392;p32"/>
          <p:cNvSpPr txBox="1"/>
          <p:nvPr/>
        </p:nvSpPr>
        <p:spPr>
          <a:xfrm>
            <a:off x="5392286" y="2782181"/>
            <a:ext cx="86890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data out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3" name="Google Shape;393;p32"/>
          <p:cNvSpPr txBox="1"/>
          <p:nvPr/>
        </p:nvSpPr>
        <p:spPr>
          <a:xfrm>
            <a:off x="5490593" y="4749261"/>
            <a:ext cx="69885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data in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4" name="Google Shape;394;p32"/>
          <p:cNvSpPr txBox="1"/>
          <p:nvPr/>
        </p:nvSpPr>
        <p:spPr>
          <a:xfrm>
            <a:off x="2875715" y="2900998"/>
            <a:ext cx="136665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5" name="Google Shape;395;p32"/>
          <p:cNvSpPr/>
          <p:nvPr/>
        </p:nvSpPr>
        <p:spPr>
          <a:xfrm>
            <a:off x="1243625" y="3261850"/>
            <a:ext cx="1493124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Interface Inputs</a:t>
            </a:r>
            <a:endParaRPr/>
          </a:p>
        </p:txBody>
      </p:sp>
      <p:sp>
        <p:nvSpPr>
          <p:cNvPr id="401" name="Google Shape;401;p1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398838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inM</a:t>
            </a:r>
            <a:r>
              <a:rPr lang="en-US" dirty="0"/>
              <a:t>: Value coming from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instruction</a:t>
            </a:r>
            <a:r>
              <a:rPr lang="en-US" dirty="0"/>
              <a:t>: 16-bit instruction 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reset</a:t>
            </a:r>
            <a:r>
              <a:rPr lang="en-US" dirty="0"/>
              <a:t>: if 1, reset the program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02" name="Google Shape;402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6" name="Google Shape;411;p15">
            <a:extLst>
              <a:ext uri="{FF2B5EF4-FFF2-40B4-BE49-F238E27FC236}">
                <a16:creationId xmlns:a16="http://schemas.microsoft.com/office/drawing/2014/main" id="{4E693340-0BB6-EE81-BB4F-6929948E8FC7}"/>
              </a:ext>
            </a:extLst>
          </p:cNvPr>
          <p:cNvSpPr/>
          <p:nvPr/>
        </p:nvSpPr>
        <p:spPr>
          <a:xfrm>
            <a:off x="4577375" y="2064543"/>
            <a:ext cx="4353765" cy="31748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5"/>
          <p:cNvSpPr/>
          <p:nvPr/>
        </p:nvSpPr>
        <p:spPr>
          <a:xfrm>
            <a:off x="4577375" y="2064543"/>
            <a:ext cx="4353765" cy="31748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Interface Outputs</a:t>
            </a:r>
            <a:endParaRPr/>
          </a:p>
        </p:txBody>
      </p:sp>
      <p:sp>
        <p:nvSpPr>
          <p:cNvPr id="409" name="Google Shape;409;p15"/>
          <p:cNvSpPr txBox="1">
            <a:spLocks noGrp="1"/>
          </p:cNvSpPr>
          <p:nvPr>
            <p:ph type="body" idx="1"/>
          </p:nvPr>
        </p:nvSpPr>
        <p:spPr>
          <a:xfrm>
            <a:off x="396876" y="1362075"/>
            <a:ext cx="4696718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outM</a:t>
            </a:r>
            <a:r>
              <a:rPr lang="en-US" dirty="0"/>
              <a:t>: value used to update memory if </a:t>
            </a:r>
            <a:r>
              <a:rPr lang="en-US" dirty="0" err="1"/>
              <a:t>writeM</a:t>
            </a:r>
            <a:r>
              <a:rPr lang="en-US" dirty="0"/>
              <a:t> is 1</a:t>
            </a:r>
            <a:endParaRPr dirty="0"/>
          </a:p>
          <a:p>
            <a:pPr marL="804672" lvl="1" indent="-215391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writeM</a:t>
            </a:r>
            <a:r>
              <a:rPr lang="en-US" dirty="0"/>
              <a:t>: if 1, update value in memory at </a:t>
            </a:r>
            <a:r>
              <a:rPr lang="en-US" dirty="0" err="1"/>
              <a:t>addressM</a:t>
            </a:r>
            <a:r>
              <a:rPr lang="en-US" dirty="0"/>
              <a:t> with </a:t>
            </a:r>
            <a:r>
              <a:rPr lang="en-US" dirty="0" err="1"/>
              <a:t>outM</a:t>
            </a:r>
            <a:endParaRPr dirty="0"/>
          </a:p>
          <a:p>
            <a:pPr marL="804672" lvl="1" indent="-215391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addressM</a:t>
            </a:r>
            <a:r>
              <a:rPr lang="en-US" dirty="0"/>
              <a:t>: address to read from or write to in memory</a:t>
            </a:r>
            <a:endParaRPr dirty="0"/>
          </a:p>
          <a:p>
            <a:pPr marL="804672" lvl="1" indent="-215391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pc</a:t>
            </a:r>
            <a:r>
              <a:rPr lang="en-US" dirty="0"/>
              <a:t>: address of next instruction to be fetched from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10" name="Google Shape;410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Implementation</a:t>
            </a:r>
            <a:endParaRPr/>
          </a:p>
        </p:txBody>
      </p:sp>
      <p:sp>
        <p:nvSpPr>
          <p:cNvPr id="418" name="Google Shape;418;p3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419" name="Google Shape;419;p33"/>
          <p:cNvSpPr/>
          <p:nvPr/>
        </p:nvSpPr>
        <p:spPr>
          <a:xfrm>
            <a:off x="264159" y="1387372"/>
            <a:ext cx="8398800" cy="4433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33"/>
          <p:cNvSpPr/>
          <p:nvPr/>
        </p:nvSpPr>
        <p:spPr>
          <a:xfrm>
            <a:off x="1351278" y="1209039"/>
            <a:ext cx="6380480" cy="4856480"/>
          </a:xfrm>
          <a:custGeom>
            <a:avLst/>
            <a:gdLst/>
            <a:ahLst/>
            <a:cxnLst/>
            <a:rect l="l" t="t" r="r" b="b"/>
            <a:pathLst>
              <a:path w="6380480" h="4856480" extrusionOk="0">
                <a:moveTo>
                  <a:pt x="0" y="0"/>
                </a:moveTo>
                <a:lnTo>
                  <a:pt x="6380481" y="0"/>
                </a:lnTo>
                <a:lnTo>
                  <a:pt x="6380481" y="4856480"/>
                </a:lnTo>
                <a:lnTo>
                  <a:pt x="0" y="4856480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33"/>
          <p:cNvSpPr/>
          <p:nvPr/>
        </p:nvSpPr>
        <p:spPr>
          <a:xfrm>
            <a:off x="6006514" y="1379593"/>
            <a:ext cx="761365" cy="1361439"/>
          </a:xfrm>
          <a:custGeom>
            <a:avLst/>
            <a:gdLst/>
            <a:ahLst/>
            <a:cxnLst/>
            <a:rect l="l" t="t" r="r" b="b"/>
            <a:pathLst>
              <a:path w="761365" h="1361439" extrusionOk="0">
                <a:moveTo>
                  <a:pt x="608572" y="0"/>
                </a:moveTo>
                <a:lnTo>
                  <a:pt x="0" y="689592"/>
                </a:lnTo>
                <a:lnTo>
                  <a:pt x="760806" y="1361013"/>
                </a:lnTo>
                <a:lnTo>
                  <a:pt x="60857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33"/>
          <p:cNvSpPr/>
          <p:nvPr/>
        </p:nvSpPr>
        <p:spPr>
          <a:xfrm>
            <a:off x="5848781" y="3042186"/>
            <a:ext cx="1128395" cy="1181735"/>
          </a:xfrm>
          <a:custGeom>
            <a:avLst/>
            <a:gdLst/>
            <a:ahLst/>
            <a:cxnLst/>
            <a:rect l="l" t="t" r="r" b="b"/>
            <a:pathLst>
              <a:path w="1128395" h="1181735" extrusionOk="0">
                <a:moveTo>
                  <a:pt x="1128157" y="0"/>
                </a:moveTo>
                <a:lnTo>
                  <a:pt x="0" y="940804"/>
                </a:lnTo>
                <a:lnTo>
                  <a:pt x="747956" y="1181494"/>
                </a:lnTo>
                <a:lnTo>
                  <a:pt x="112815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p33"/>
          <p:cNvSpPr/>
          <p:nvPr/>
        </p:nvSpPr>
        <p:spPr>
          <a:xfrm>
            <a:off x="3828345" y="2220519"/>
            <a:ext cx="831850" cy="788669"/>
          </a:xfrm>
          <a:custGeom>
            <a:avLst/>
            <a:gdLst/>
            <a:ahLst/>
            <a:cxnLst/>
            <a:rect l="l" t="t" r="r" b="b"/>
            <a:pathLst>
              <a:path w="831850" h="788669" extrusionOk="0">
                <a:moveTo>
                  <a:pt x="0" y="788648"/>
                </a:moveTo>
                <a:lnTo>
                  <a:pt x="831455" y="788648"/>
                </a:lnTo>
                <a:lnTo>
                  <a:pt x="831455" y="0"/>
                </a:lnTo>
                <a:lnTo>
                  <a:pt x="0" y="0"/>
                </a:lnTo>
                <a:lnTo>
                  <a:pt x="0" y="78864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33"/>
          <p:cNvSpPr/>
          <p:nvPr/>
        </p:nvSpPr>
        <p:spPr>
          <a:xfrm>
            <a:off x="4102450" y="2619599"/>
            <a:ext cx="1918970" cy="1546860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33"/>
          <p:cNvSpPr txBox="1"/>
          <p:nvPr/>
        </p:nvSpPr>
        <p:spPr>
          <a:xfrm>
            <a:off x="8249254" y="5227491"/>
            <a:ext cx="493500" cy="33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24125" rIns="0" bIns="0" anchor="t" anchorCtr="0">
            <a:noAutofit/>
          </a:bodyPr>
          <a:lstStyle/>
          <a:p>
            <a:pPr marL="9144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pc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26" name="Google Shape;426;p33"/>
          <p:cNvSpPr/>
          <p:nvPr/>
        </p:nvSpPr>
        <p:spPr>
          <a:xfrm>
            <a:off x="1399850" y="1286850"/>
            <a:ext cx="1535176" cy="4532300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33"/>
          <p:cNvSpPr/>
          <p:nvPr/>
        </p:nvSpPr>
        <p:spPr>
          <a:xfrm>
            <a:off x="2504225" y="1286850"/>
            <a:ext cx="5152434" cy="761829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33"/>
          <p:cNvSpPr/>
          <p:nvPr/>
        </p:nvSpPr>
        <p:spPr>
          <a:xfrm>
            <a:off x="4725733" y="1527725"/>
            <a:ext cx="1007459" cy="761829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33"/>
          <p:cNvSpPr/>
          <p:nvPr/>
        </p:nvSpPr>
        <p:spPr>
          <a:xfrm>
            <a:off x="3032472" y="1757850"/>
            <a:ext cx="1420038" cy="761829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33"/>
          <p:cNvSpPr/>
          <p:nvPr/>
        </p:nvSpPr>
        <p:spPr>
          <a:xfrm>
            <a:off x="2408327" y="3338200"/>
            <a:ext cx="2149246" cy="2529116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33"/>
          <p:cNvSpPr/>
          <p:nvPr/>
        </p:nvSpPr>
        <p:spPr>
          <a:xfrm>
            <a:off x="3648700" y="3895275"/>
            <a:ext cx="4082609" cy="1601000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33"/>
          <p:cNvSpPr/>
          <p:nvPr/>
        </p:nvSpPr>
        <p:spPr>
          <a:xfrm>
            <a:off x="5443925" y="5353425"/>
            <a:ext cx="2288372" cy="553002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33"/>
          <p:cNvSpPr/>
          <p:nvPr/>
        </p:nvSpPr>
        <p:spPr>
          <a:xfrm>
            <a:off x="6767875" y="1933775"/>
            <a:ext cx="964282" cy="1183348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33"/>
          <p:cNvSpPr/>
          <p:nvPr/>
        </p:nvSpPr>
        <p:spPr>
          <a:xfrm>
            <a:off x="5553525" y="1825850"/>
            <a:ext cx="450958" cy="1183348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Building a Computer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Architecture, Fetch and Execute Cycle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CPU Interface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Implementation and Operations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CSE 390B Midterm Practice Problems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Circuit Design, Writing Assembly, Tracing Assembly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Project 6 Overview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Project Tips and Workflow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4445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Implementation</a:t>
            </a:r>
            <a:endParaRPr/>
          </a:p>
        </p:txBody>
      </p:sp>
      <p:sp>
        <p:nvSpPr>
          <p:cNvPr id="441" name="Google Shape;441;p3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442" name="Google Shape;442;p34"/>
          <p:cNvSpPr/>
          <p:nvPr/>
        </p:nvSpPr>
        <p:spPr>
          <a:xfrm>
            <a:off x="264159" y="1387372"/>
            <a:ext cx="8398800" cy="4433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34"/>
          <p:cNvSpPr txBox="1"/>
          <p:nvPr/>
        </p:nvSpPr>
        <p:spPr>
          <a:xfrm>
            <a:off x="811113" y="6164459"/>
            <a:ext cx="6124500" cy="6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83713" marR="0" lvl="0" indent="0" algn="l" rtl="0">
              <a:lnSpc>
                <a:spcPct val="1147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(each </a:t>
            </a:r>
            <a:r>
              <a:rPr lang="en-US" sz="1400" b="0" i="0" u="none" strike="noStrike" cap="non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"C" </a:t>
            </a:r>
            <a:r>
              <a:rPr lang="en-US" sz="1800" b="0" i="0" u="none" strike="noStrike" cap="non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symbol represents a control bit)</a:t>
            </a:r>
            <a:endParaRPr sz="1800" b="0" i="0" u="none" strike="noStrike" cap="none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161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Building a Computer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Architecture, Fetch and Execute Cycle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CPU Interface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Implementation and Operations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CSE 390B Midterm Practice Problems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Circuit Design, Writing Assembly, Tracing Assembly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Project 6 Overview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Project Tips and Workflow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10558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CSE 390B Midterm Topics Brainstorm</a:t>
            </a:r>
            <a:endParaRPr dirty="0"/>
          </a:p>
        </p:txBody>
      </p:sp>
      <p:sp>
        <p:nvSpPr>
          <p:cNvPr id="47" name="Google Shape;47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Based on what we have covered thus far in class, what are topics, concepts, questions that you might expect to show up on next week’s CSE 390B midterm?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8" name="Google Shape;48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CSE 390B Review Session</a:t>
            </a:r>
            <a:endParaRPr dirty="0"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Practice Problems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Circuit Design, Writing Assembly, Tracing Assembly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For each problem: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Step 1: Spend 10 minutes working on the problem individually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Step 2: Spend 10 minutes discussing the problem as a group, describing tips, approaches, and test-taking strategies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Step 3: As a group, present to the class your discussion from step 2 and lead the class in working through the problem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08620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Review Session Debrief</a:t>
            </a:r>
            <a:endParaRPr dirty="0"/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Based on your experience with this exercise, how does it inform how you approach your studying?</a:t>
            </a:r>
            <a:br>
              <a:rPr lang="en-US"/>
            </a:b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What resources can you utilize to help you deepen your understanding?</a:t>
            </a:r>
            <a:br>
              <a:rPr lang="en-US"/>
            </a:b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Previous CSE 390B Midterms</a:t>
            </a:r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Four midterms from previous quarters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20sp midterm likely more difficult than midterm this quarter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Midterm from 21wi, 21sp, 22wi, 22sp are more similar to what this quarter’s midterm will look like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20sp midterm recommended to become familiar with problem types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/>
            <a:r>
              <a:rPr lang="en-US" dirty="0"/>
              <a:t>21wi, 21sp, 22wi, and 22sp midterms recommended for practicing a timed exam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Set a timer for 60 minutes and take the exam in its entirety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Helps practice time management and simulate exam environment</a:t>
            </a:r>
            <a:endParaRPr dirty="0"/>
          </a:p>
        </p:txBody>
      </p:sp>
      <p:sp>
        <p:nvSpPr>
          <p:cNvPr id="70" name="Google Shape;70;p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Building a Computer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Architecture, Fetch and Execute Cycle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CPU Interface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Implementation and Operations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CSE 390B Midterm Practice Problems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Circuit Design, Writing Assembly, Tracing Assembly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Project 6 Overview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Project Tips and Workflow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9473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6: Overview</a:t>
            </a:r>
            <a:endParaRPr dirty="0"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Part I: Mock Exam Problem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/>
            <a:r>
              <a:rPr lang="en-US" dirty="0"/>
              <a:t>Part II: Building a Computer</a:t>
            </a:r>
          </a:p>
          <a:p>
            <a:pPr marL="640080" lvl="1" indent="-283464"/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LoadAReg.hdl</a:t>
            </a:r>
            <a:r>
              <a:rPr lang="en-US" dirty="0"/>
              <a:t>,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LoadDReg.hdl</a:t>
            </a:r>
            <a:r>
              <a:rPr lang="en-US" dirty="0"/>
              <a:t> (Easier)</a:t>
            </a:r>
          </a:p>
          <a:p>
            <a:pPr marL="640080" lvl="1" indent="-283464"/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JumpLogic.hdl</a:t>
            </a:r>
            <a:r>
              <a:rPr lang="en-US" dirty="0"/>
              <a:t> (Medium)</a:t>
            </a:r>
          </a:p>
          <a:p>
            <a:pPr marL="640080" lvl="1" indent="-283464"/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CPU.hdl</a:t>
            </a:r>
            <a:r>
              <a:rPr lang="en-US" dirty="0"/>
              <a:t> (Harder) </a:t>
            </a:r>
          </a:p>
          <a:p>
            <a:pPr marL="640080" lvl="1" indent="-283464"/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Computer.hdl</a:t>
            </a:r>
            <a:r>
              <a:rPr lang="en-US" dirty="0"/>
              <a:t> (Easier)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Part III: Project 6 Reflection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</p:txBody>
      </p:sp>
      <p:sp>
        <p:nvSpPr>
          <p:cNvPr id="77" name="Google Shape;77;p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6, Part I: Mock Exam Problem</a:t>
            </a:r>
            <a:endParaRPr dirty="0"/>
          </a:p>
        </p:txBody>
      </p:sp>
      <p:sp>
        <p:nvSpPr>
          <p:cNvPr id="83" name="Google Shape;83;p1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Your group will meet for a 30-minute session to do one mock exam problem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Your group’s mock exam problem will be emailed right before your session</a:t>
            </a:r>
            <a:br>
              <a:rPr lang="en-US" dirty="0"/>
            </a:b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Your 30-minute session will include: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Set up: 5 minutes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Mock Exam Problem: 10 minutes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Debrief &amp; Reflection: 15 minutes</a:t>
            </a:r>
            <a:br>
              <a:rPr lang="en-US" dirty="0"/>
            </a:b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Part I Task: Submit the completed mock exam problem and complete the reflection questions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84" name="Google Shape;84;p1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6 Tips</a:t>
            </a:r>
            <a:endParaRPr dirty="0"/>
          </a:p>
        </p:txBody>
      </p:sp>
      <p:sp>
        <p:nvSpPr>
          <p:cNvPr id="91" name="Google Shape;91;p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CPU.hdl</a:t>
            </a:r>
            <a:r>
              <a:rPr lang="en-US" dirty="0"/>
              <a:t>: We provide an overview diagram, but there are details to fill in, especially control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Draw your own detailed diagram first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Handling jumps will require a lot of logic—sketch out the cases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Textbook chapter 4 and 5 helpful for Project 6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Multi-Bit Buses: MSB to the left, LSB to the right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Important to keep in mind when taking apart the instruction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Debugging: Consult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.out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/>
              <a:t> files to debug, then look at internal wires in simulator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See also the “Debugging tips” section of the specification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92" name="Google Shape;92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Building a Computer</a:t>
            </a:r>
            <a:endParaRPr/>
          </a:p>
        </p:txBody>
      </p:sp>
      <p:sp>
        <p:nvSpPr>
          <p:cNvPr id="116" name="Google Shape;116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All your hardware efforts are about to pay off!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Perspective: </a:t>
            </a:r>
            <a:r>
              <a:rPr lang="en-US" sz="4400" b="1" dirty="0"/>
              <a:t>BUILDING A COMPUTER</a:t>
            </a:r>
            <a:endParaRPr lang="en-US"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 Project 6, you will build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Computer.hdl</a:t>
            </a:r>
            <a:r>
              <a:rPr lang="en-US" dirty="0"/>
              <a:t>, the final, top-level chip in this course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For all intents and purposes, a real computer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Simplified, but organization very similar to your laptop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Project 7 onward, we will write software to make it useful</a:t>
            </a:r>
            <a:endParaRPr dirty="0"/>
          </a:p>
        </p:txBody>
      </p:sp>
      <p:sp>
        <p:nvSpPr>
          <p:cNvPr id="117" name="Google Shape;117;p1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Post-Lecture 11 Reminders</a:t>
            </a:r>
            <a:endParaRPr dirty="0"/>
          </a:p>
        </p:txBody>
      </p:sp>
      <p:sp>
        <p:nvSpPr>
          <p:cNvPr id="136" name="Google Shape;136;p1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Project 5 due tonight (11/3) at 11:59pm</a:t>
            </a:r>
            <a:endParaRPr lang="en-US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Remember to check that you have tagged the right commit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indent="-347472"/>
            <a:r>
              <a:rPr lang="en-US" dirty="0"/>
              <a:t>CSE 390B midterm next Thursday (11/10) during lecture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Project 6 (Mock Exam Problem &amp; Building a Computer) released today, due in two Thursdays (11/17) at 11:59pm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Course Staff Support</a:t>
            </a:r>
          </a:p>
          <a:p>
            <a:pPr marL="640080" lvl="1" indent="-283464"/>
            <a:r>
              <a:rPr lang="en-US" dirty="0"/>
              <a:t>Eric has office hours in CSE2 153 today after lecture</a:t>
            </a:r>
          </a:p>
          <a:p>
            <a:pPr marL="640080" lvl="1" indent="-283464"/>
            <a:r>
              <a:rPr lang="en-US" dirty="0"/>
              <a:t>Post your questions on the Ed discussion board</a:t>
            </a:r>
          </a:p>
        </p:txBody>
      </p:sp>
      <p:sp>
        <p:nvSpPr>
          <p:cNvPr id="137" name="Google Shape;137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Von Neumann Architecture</a:t>
            </a:r>
            <a:endParaRPr/>
          </a:p>
        </p:txBody>
      </p:sp>
      <p:sp>
        <p:nvSpPr>
          <p:cNvPr id="124" name="Google Shape;124;p2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5" name="Google Shape;125;p26"/>
          <p:cNvSpPr/>
          <p:nvPr/>
        </p:nvSpPr>
        <p:spPr>
          <a:xfrm>
            <a:off x="1822651" y="1415200"/>
            <a:ext cx="5482200" cy="43164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26"/>
          <p:cNvSpPr/>
          <p:nvPr/>
        </p:nvSpPr>
        <p:spPr>
          <a:xfrm>
            <a:off x="2030975" y="2078725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6"/>
          <p:cNvSpPr/>
          <p:nvPr/>
        </p:nvSpPr>
        <p:spPr>
          <a:xfrm>
            <a:off x="357025" y="3322803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6"/>
          <p:cNvSpPr/>
          <p:nvPr/>
        </p:nvSpPr>
        <p:spPr>
          <a:xfrm>
            <a:off x="5022075" y="2078725"/>
            <a:ext cx="20913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26"/>
          <p:cNvSpPr/>
          <p:nvPr/>
        </p:nvSpPr>
        <p:spPr>
          <a:xfrm>
            <a:off x="5199025" y="4685879"/>
            <a:ext cx="17886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6"/>
          <p:cNvSpPr/>
          <p:nvPr/>
        </p:nvSpPr>
        <p:spPr>
          <a:xfrm>
            <a:off x="5199025" y="5104054"/>
            <a:ext cx="17886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6"/>
          <p:cNvSpPr/>
          <p:nvPr/>
        </p:nvSpPr>
        <p:spPr>
          <a:xfrm>
            <a:off x="7726175" y="3322803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6"/>
          <p:cNvSpPr/>
          <p:nvPr/>
        </p:nvSpPr>
        <p:spPr>
          <a:xfrm>
            <a:off x="1421550" y="3406975"/>
            <a:ext cx="4533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6"/>
          <p:cNvSpPr/>
          <p:nvPr/>
        </p:nvSpPr>
        <p:spPr>
          <a:xfrm>
            <a:off x="7304850" y="3406975"/>
            <a:ext cx="5382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6"/>
          <p:cNvSpPr/>
          <p:nvPr/>
        </p:nvSpPr>
        <p:spPr>
          <a:xfrm rot="10800000">
            <a:off x="4449075" y="3664275"/>
            <a:ext cx="573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6"/>
          <p:cNvSpPr/>
          <p:nvPr/>
        </p:nvSpPr>
        <p:spPr>
          <a:xfrm>
            <a:off x="4588550" y="3189600"/>
            <a:ext cx="573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6" name="Google Shape;136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43308" y="2736190"/>
            <a:ext cx="1648825" cy="1820347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6"/>
          <p:cNvSpPr/>
          <p:nvPr/>
        </p:nvSpPr>
        <p:spPr>
          <a:xfrm>
            <a:off x="2467225" y="2736200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6"/>
          <p:cNvSpPr/>
          <p:nvPr/>
        </p:nvSpPr>
        <p:spPr>
          <a:xfrm>
            <a:off x="2467225" y="4062200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6"/>
          <p:cNvSpPr/>
          <p:nvPr/>
        </p:nvSpPr>
        <p:spPr>
          <a:xfrm>
            <a:off x="2030975" y="2736200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0" name="Google Shape;140;p26"/>
          <p:cNvSpPr/>
          <p:nvPr/>
        </p:nvSpPr>
        <p:spPr>
          <a:xfrm>
            <a:off x="2030975" y="4062200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Connecting the Computer: Buses</a:t>
            </a:r>
            <a:endParaRPr/>
          </a:p>
        </p:txBody>
      </p:sp>
      <p:sp>
        <p:nvSpPr>
          <p:cNvPr id="147" name="Google Shape;147;p2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48" name="Google Shape;148;p27"/>
          <p:cNvSpPr/>
          <p:nvPr/>
        </p:nvSpPr>
        <p:spPr>
          <a:xfrm>
            <a:off x="1815093" y="1172142"/>
            <a:ext cx="5482200" cy="40704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7"/>
          <p:cNvSpPr/>
          <p:nvPr/>
        </p:nvSpPr>
        <p:spPr>
          <a:xfrm>
            <a:off x="2023418" y="1589792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7"/>
          <p:cNvSpPr/>
          <p:nvPr/>
        </p:nvSpPr>
        <p:spPr>
          <a:xfrm>
            <a:off x="349468" y="2833870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7"/>
          <p:cNvSpPr/>
          <p:nvPr/>
        </p:nvSpPr>
        <p:spPr>
          <a:xfrm>
            <a:off x="4762318" y="1589792"/>
            <a:ext cx="23436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7"/>
          <p:cNvSpPr/>
          <p:nvPr/>
        </p:nvSpPr>
        <p:spPr>
          <a:xfrm>
            <a:off x="7718618" y="2833870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7"/>
          <p:cNvSpPr/>
          <p:nvPr/>
        </p:nvSpPr>
        <p:spPr>
          <a:xfrm>
            <a:off x="1413993" y="2918042"/>
            <a:ext cx="4533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7"/>
          <p:cNvSpPr/>
          <p:nvPr/>
        </p:nvSpPr>
        <p:spPr>
          <a:xfrm>
            <a:off x="7297293" y="2918042"/>
            <a:ext cx="5382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7"/>
          <p:cNvSpPr/>
          <p:nvPr/>
        </p:nvSpPr>
        <p:spPr>
          <a:xfrm>
            <a:off x="2459668" y="2247267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7"/>
          <p:cNvSpPr/>
          <p:nvPr/>
        </p:nvSpPr>
        <p:spPr>
          <a:xfrm>
            <a:off x="2459668" y="3573267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7"/>
          <p:cNvSpPr/>
          <p:nvPr/>
        </p:nvSpPr>
        <p:spPr>
          <a:xfrm>
            <a:off x="2023418" y="2247267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8" name="Google Shape;158;p27"/>
          <p:cNvSpPr/>
          <p:nvPr/>
        </p:nvSpPr>
        <p:spPr>
          <a:xfrm>
            <a:off x="2023418" y="3573267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9" name="Google Shape;159;p27"/>
          <p:cNvSpPr/>
          <p:nvPr/>
        </p:nvSpPr>
        <p:spPr>
          <a:xfrm>
            <a:off x="484593" y="6359367"/>
            <a:ext cx="8159700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7"/>
          <p:cNvSpPr/>
          <p:nvPr/>
        </p:nvSpPr>
        <p:spPr>
          <a:xfrm>
            <a:off x="484593" y="5917380"/>
            <a:ext cx="8159700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7"/>
          <p:cNvSpPr/>
          <p:nvPr/>
        </p:nvSpPr>
        <p:spPr>
          <a:xfrm>
            <a:off x="484593" y="5439455"/>
            <a:ext cx="8159700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7"/>
          <p:cNvSpPr txBox="1"/>
          <p:nvPr/>
        </p:nvSpPr>
        <p:spPr>
          <a:xfrm>
            <a:off x="3648111" y="5987617"/>
            <a:ext cx="13890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Address Bus</a:t>
            </a:r>
            <a:endParaRPr sz="16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7"/>
          <p:cNvSpPr txBox="1"/>
          <p:nvPr/>
        </p:nvSpPr>
        <p:spPr>
          <a:xfrm>
            <a:off x="3648111" y="6447492"/>
            <a:ext cx="13890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Data Bus</a:t>
            </a:r>
            <a:endParaRPr sz="16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7"/>
          <p:cNvSpPr/>
          <p:nvPr/>
        </p:nvSpPr>
        <p:spPr>
          <a:xfrm>
            <a:off x="3695593" y="5095678"/>
            <a:ext cx="406200" cy="51266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7"/>
          <p:cNvSpPr/>
          <p:nvPr/>
        </p:nvSpPr>
        <p:spPr>
          <a:xfrm>
            <a:off x="3268318" y="5095678"/>
            <a:ext cx="406200" cy="995933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7"/>
          <p:cNvSpPr/>
          <p:nvPr/>
        </p:nvSpPr>
        <p:spPr>
          <a:xfrm rot="5400000">
            <a:off x="5532668" y="4420872"/>
            <a:ext cx="1821600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7"/>
          <p:cNvSpPr/>
          <p:nvPr/>
        </p:nvSpPr>
        <p:spPr>
          <a:xfrm rot="5400000">
            <a:off x="2040319" y="5559993"/>
            <a:ext cx="1389298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7"/>
          <p:cNvSpPr/>
          <p:nvPr/>
        </p:nvSpPr>
        <p:spPr>
          <a:xfrm rot="5400000">
            <a:off x="4796469" y="5559793"/>
            <a:ext cx="1389298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7"/>
          <p:cNvSpPr/>
          <p:nvPr/>
        </p:nvSpPr>
        <p:spPr>
          <a:xfrm rot="10800000">
            <a:off x="5011881" y="5095677"/>
            <a:ext cx="406200" cy="92362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7"/>
          <p:cNvSpPr/>
          <p:nvPr/>
        </p:nvSpPr>
        <p:spPr>
          <a:xfrm rot="10800000">
            <a:off x="4774393" y="5095677"/>
            <a:ext cx="406200" cy="483188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7"/>
          <p:cNvSpPr/>
          <p:nvPr/>
        </p:nvSpPr>
        <p:spPr>
          <a:xfrm rot="10800000">
            <a:off x="6650618" y="3428999"/>
            <a:ext cx="406200" cy="3037217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3" name="Google Shape;173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11901" y="2247245"/>
            <a:ext cx="1648825" cy="1820347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7"/>
          <p:cNvSpPr/>
          <p:nvPr/>
        </p:nvSpPr>
        <p:spPr>
          <a:xfrm>
            <a:off x="5801643" y="3900361"/>
            <a:ext cx="406200" cy="265340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7"/>
          <p:cNvSpPr/>
          <p:nvPr/>
        </p:nvSpPr>
        <p:spPr>
          <a:xfrm>
            <a:off x="4850768" y="4615117"/>
            <a:ext cx="1280700" cy="3651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7"/>
          <p:cNvSpPr/>
          <p:nvPr/>
        </p:nvSpPr>
        <p:spPr>
          <a:xfrm>
            <a:off x="4850768" y="4196942"/>
            <a:ext cx="1280700" cy="3651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7"/>
          <p:cNvSpPr/>
          <p:nvPr/>
        </p:nvSpPr>
        <p:spPr>
          <a:xfrm>
            <a:off x="2925506" y="5095679"/>
            <a:ext cx="406200" cy="992157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7"/>
          <p:cNvSpPr txBox="1"/>
          <p:nvPr/>
        </p:nvSpPr>
        <p:spPr>
          <a:xfrm>
            <a:off x="3648111" y="5527742"/>
            <a:ext cx="13890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Control Bus</a:t>
            </a:r>
            <a:endParaRPr sz="16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Basic CPU Loop</a:t>
            </a:r>
            <a:endParaRPr/>
          </a:p>
        </p:txBody>
      </p:sp>
      <p:sp>
        <p:nvSpPr>
          <p:cNvPr id="183" name="Google Shape;183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Repeat forever: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/>
              <a:t>Fetch</a:t>
            </a:r>
            <a:r>
              <a:rPr lang="en-US"/>
              <a:t> an instruction from the program memory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/>
              <a:t>Execute</a:t>
            </a:r>
            <a:r>
              <a:rPr lang="en-US"/>
              <a:t> that instruction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184" name="Google Shape;184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Fetching</a:t>
            </a:r>
            <a:endParaRPr/>
          </a:p>
        </p:txBody>
      </p:sp>
      <p:sp>
        <p:nvSpPr>
          <p:cNvPr id="190" name="Google Shape;190;p1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Specify which instruction to read as the address input to our memory</a:t>
            </a: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Data output: actual bits of the instruction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191" name="Google Shape;191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883875" y="3720825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17"/>
          <p:cNvSpPr/>
          <p:nvPr/>
        </p:nvSpPr>
        <p:spPr>
          <a:xfrm>
            <a:off x="883875" y="5046825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7"/>
          <p:cNvSpPr/>
          <p:nvPr/>
        </p:nvSpPr>
        <p:spPr>
          <a:xfrm>
            <a:off x="447625" y="3720825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5" name="Google Shape;195;p17"/>
          <p:cNvSpPr/>
          <p:nvPr/>
        </p:nvSpPr>
        <p:spPr>
          <a:xfrm>
            <a:off x="447625" y="5046825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6" name="Google Shape;196;p17"/>
          <p:cNvSpPr/>
          <p:nvPr/>
        </p:nvSpPr>
        <p:spPr>
          <a:xfrm rot="-5400000">
            <a:off x="3429163" y="5746170"/>
            <a:ext cx="406200" cy="12543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7"/>
          <p:cNvSpPr/>
          <p:nvPr/>
        </p:nvSpPr>
        <p:spPr>
          <a:xfrm rot="5400000">
            <a:off x="4014475" y="2430475"/>
            <a:ext cx="406200" cy="24249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7"/>
          <p:cNvSpPr/>
          <p:nvPr/>
        </p:nvSpPr>
        <p:spPr>
          <a:xfrm>
            <a:off x="6378075" y="6088175"/>
            <a:ext cx="738300" cy="5703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7"/>
          <p:cNvSpPr/>
          <p:nvPr/>
        </p:nvSpPr>
        <p:spPr>
          <a:xfrm>
            <a:off x="7116375" y="6088175"/>
            <a:ext cx="738300" cy="570300"/>
          </a:xfrm>
          <a:prstGeom prst="rect">
            <a:avLst/>
          </a:prstGeom>
          <a:solidFill>
            <a:srgbClr val="FFF2CC"/>
          </a:solidFill>
          <a:ln w="25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endParaRPr sz="20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0" name="Google Shape;200;p17"/>
          <p:cNvSpPr/>
          <p:nvPr/>
        </p:nvSpPr>
        <p:spPr>
          <a:xfrm>
            <a:off x="447625" y="3063350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7"/>
          <p:cNvSpPr txBox="1"/>
          <p:nvPr/>
        </p:nvSpPr>
        <p:spPr>
          <a:xfrm>
            <a:off x="3005125" y="5567775"/>
            <a:ext cx="171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Input: Address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7"/>
          <p:cNvSpPr txBox="1"/>
          <p:nvPr/>
        </p:nvSpPr>
        <p:spPr>
          <a:xfrm>
            <a:off x="3053700" y="2973650"/>
            <a:ext cx="171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Output: Data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7"/>
          <p:cNvSpPr txBox="1"/>
          <p:nvPr/>
        </p:nvSpPr>
        <p:spPr>
          <a:xfrm>
            <a:off x="5546575" y="3269700"/>
            <a:ext cx="12543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</a:t>
            </a:r>
            <a:endParaRPr sz="17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D=A;JMP</a:t>
            </a:r>
            <a:endParaRPr sz="17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4" name="Google Shape;204;p17"/>
          <p:cNvSpPr txBox="1"/>
          <p:nvPr/>
        </p:nvSpPr>
        <p:spPr>
          <a:xfrm>
            <a:off x="4340600" y="6170225"/>
            <a:ext cx="19563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 Address</a:t>
            </a:r>
            <a:endParaRPr sz="17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Executing</a:t>
            </a:r>
            <a:endParaRPr/>
          </a:p>
        </p:txBody>
      </p:sp>
      <p:sp>
        <p:nvSpPr>
          <p:cNvPr id="210" name="Google Shape;210;p1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instruction bits describe exactly “what to do”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A-instruction or C-instruction?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Which operation for the ALU?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What memory address to read? To write?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If I should jump after this instruction, and where?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Executing the instruction involves data of some kind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Accessing registers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Accessing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11" name="Google Shape;211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Combining Fetch &amp; Execute</a:t>
            </a:r>
            <a:endParaRPr/>
          </a:p>
        </p:txBody>
      </p:sp>
      <p:sp>
        <p:nvSpPr>
          <p:cNvPr id="217" name="Google Shape;217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grpSp>
        <p:nvGrpSpPr>
          <p:cNvPr id="218" name="Google Shape;218;p19"/>
          <p:cNvGrpSpPr/>
          <p:nvPr/>
        </p:nvGrpSpPr>
        <p:grpSpPr>
          <a:xfrm>
            <a:off x="422632" y="1815864"/>
            <a:ext cx="8275375" cy="3602770"/>
            <a:chOff x="447625" y="1361150"/>
            <a:chExt cx="8275375" cy="3602770"/>
          </a:xfrm>
        </p:grpSpPr>
        <p:sp>
          <p:nvSpPr>
            <p:cNvPr id="219" name="Google Shape;219;p19"/>
            <p:cNvSpPr/>
            <p:nvPr/>
          </p:nvSpPr>
          <p:spPr>
            <a:xfrm>
              <a:off x="883875" y="2108325"/>
              <a:ext cx="1956300" cy="13260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0101110011100110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1011000101010100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1110001011111100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Instructions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9"/>
            <p:cNvSpPr/>
            <p:nvPr/>
          </p:nvSpPr>
          <p:spPr>
            <a:xfrm>
              <a:off x="883875" y="3434325"/>
              <a:ext cx="1956300" cy="1407000"/>
            </a:xfrm>
            <a:prstGeom prst="rect">
              <a:avLst/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1100101010010101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1100100101100111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0011001010101011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9"/>
            <p:cNvSpPr/>
            <p:nvPr/>
          </p:nvSpPr>
          <p:spPr>
            <a:xfrm>
              <a:off x="447625" y="2108325"/>
              <a:ext cx="436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2" name="Google Shape;222;p19"/>
            <p:cNvSpPr/>
            <p:nvPr/>
          </p:nvSpPr>
          <p:spPr>
            <a:xfrm>
              <a:off x="447625" y="3434325"/>
              <a:ext cx="538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3" name="Google Shape;223;p19"/>
            <p:cNvSpPr/>
            <p:nvPr/>
          </p:nvSpPr>
          <p:spPr>
            <a:xfrm rot="-5400000">
              <a:off x="3429163" y="4133670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9"/>
            <p:cNvSpPr/>
            <p:nvPr/>
          </p:nvSpPr>
          <p:spPr>
            <a:xfrm rot="5400000">
              <a:off x="4014475" y="817975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9"/>
            <p:cNvSpPr/>
            <p:nvPr/>
          </p:nvSpPr>
          <p:spPr>
            <a:xfrm>
              <a:off x="6378075" y="3852675"/>
              <a:ext cx="738300" cy="570300"/>
            </a:xfrm>
            <a:prstGeom prst="rect">
              <a:avLst/>
            </a:prstGeom>
            <a:solidFill>
              <a:srgbClr val="F2F2F2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PC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19"/>
            <p:cNvSpPr/>
            <p:nvPr/>
          </p:nvSpPr>
          <p:spPr>
            <a:xfrm>
              <a:off x="7116375" y="3852675"/>
              <a:ext cx="738300" cy="570300"/>
            </a:xfrm>
            <a:prstGeom prst="rect">
              <a:avLst/>
            </a:prstGeom>
            <a:solidFill>
              <a:srgbClr val="FFF2CC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1</a:t>
              </a:r>
              <a:endParaRPr sz="20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27" name="Google Shape;227;p19"/>
            <p:cNvSpPr/>
            <p:nvPr/>
          </p:nvSpPr>
          <p:spPr>
            <a:xfrm>
              <a:off x="447625" y="1450850"/>
              <a:ext cx="2557500" cy="34872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19"/>
            <p:cNvSpPr txBox="1"/>
            <p:nvPr/>
          </p:nvSpPr>
          <p:spPr>
            <a:xfrm>
              <a:off x="3005125" y="335660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Input: Address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19"/>
            <p:cNvSpPr txBox="1"/>
            <p:nvPr/>
          </p:nvSpPr>
          <p:spPr>
            <a:xfrm>
              <a:off x="3053700" y="136115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Output: Data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19"/>
            <p:cNvSpPr txBox="1"/>
            <p:nvPr/>
          </p:nvSpPr>
          <p:spPr>
            <a:xfrm>
              <a:off x="5546575" y="1657200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D=A;JMP</a:t>
              </a:r>
              <a:endParaRPr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31" name="Google Shape;231;p19"/>
            <p:cNvSpPr txBox="1"/>
            <p:nvPr/>
          </p:nvSpPr>
          <p:spPr>
            <a:xfrm>
              <a:off x="4340600" y="3934725"/>
              <a:ext cx="19563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 Address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32" name="Google Shape;232;p19"/>
            <p:cNvSpPr/>
            <p:nvPr/>
          </p:nvSpPr>
          <p:spPr>
            <a:xfrm rot="-5400000">
              <a:off x="3429163" y="3576945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19"/>
            <p:cNvSpPr txBox="1"/>
            <p:nvPr/>
          </p:nvSpPr>
          <p:spPr>
            <a:xfrm>
              <a:off x="4340600" y="4550913"/>
              <a:ext cx="43824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 Address</a:t>
              </a:r>
              <a:r>
                <a:rPr lang="en-US" sz="17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 (From instruction or register)</a:t>
              </a:r>
              <a:endParaRPr sz="17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34" name="Google Shape;234;p19"/>
            <p:cNvSpPr/>
            <p:nvPr/>
          </p:nvSpPr>
          <p:spPr>
            <a:xfrm rot="5400000">
              <a:off x="4014475" y="1416413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76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9"/>
            <p:cNvSpPr txBox="1"/>
            <p:nvPr/>
          </p:nvSpPr>
          <p:spPr>
            <a:xfrm>
              <a:off x="5546575" y="2390875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245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1520</Words>
  <Application>Microsoft Macintosh PowerPoint</Application>
  <PresentationFormat>On-screen Show (4:3)</PresentationFormat>
  <Paragraphs>520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Noto Sans Symbols</vt:lpstr>
      <vt:lpstr>Arial</vt:lpstr>
      <vt:lpstr>Arial Narrow</vt:lpstr>
      <vt:lpstr>Calibri</vt:lpstr>
      <vt:lpstr>Consolas</vt:lpstr>
      <vt:lpstr>Courier New</vt:lpstr>
      <vt:lpstr>Times New Roman</vt:lpstr>
      <vt:lpstr>UWTheme-333-Sp18</vt:lpstr>
      <vt:lpstr>Building a Computer &amp; Midterm Practice</vt:lpstr>
      <vt:lpstr>Lecture Outline</vt:lpstr>
      <vt:lpstr>Building a Computer</vt:lpstr>
      <vt:lpstr>Von Neumann Architecture</vt:lpstr>
      <vt:lpstr>Connecting the Computer: Buses</vt:lpstr>
      <vt:lpstr>Basic CPU Loop</vt:lpstr>
      <vt:lpstr>Fetching</vt:lpstr>
      <vt:lpstr>Executing</vt:lpstr>
      <vt:lpstr>Combining Fetch &amp; Execute</vt:lpstr>
      <vt:lpstr>Combining Fetch &amp; Execute</vt:lpstr>
      <vt:lpstr>Combining Fetch &amp; Execute</vt:lpstr>
      <vt:lpstr>Solution 1: Handling Single Input / Output</vt:lpstr>
      <vt:lpstr>Solution 1: Fetching / Executing Separately</vt:lpstr>
      <vt:lpstr>Solution 2: Separate Memory Units</vt:lpstr>
      <vt:lpstr>Lecture Outline</vt:lpstr>
      <vt:lpstr>Hack CPU</vt:lpstr>
      <vt:lpstr>Hack CPU Interface Inputs</vt:lpstr>
      <vt:lpstr>Hack CPU Interface Outputs</vt:lpstr>
      <vt:lpstr>Hack CPU Implementation</vt:lpstr>
      <vt:lpstr>Hack CPU Implementation</vt:lpstr>
      <vt:lpstr>Lecture Outline</vt:lpstr>
      <vt:lpstr>CSE 390B Midterm Topics Brainstorm</vt:lpstr>
      <vt:lpstr>CSE 390B Review Session</vt:lpstr>
      <vt:lpstr>Review Session Debrief</vt:lpstr>
      <vt:lpstr>Previous CSE 390B Midterms</vt:lpstr>
      <vt:lpstr>Lecture Outline</vt:lpstr>
      <vt:lpstr>Project 6: Overview</vt:lpstr>
      <vt:lpstr>Project 6, Part I: Mock Exam Problem</vt:lpstr>
      <vt:lpstr>Project 6 Tips</vt:lpstr>
      <vt:lpstr>Post-Lecture 11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Exam Review, Project 5 Overview</dc:title>
  <dc:creator>Aaron Johnston</dc:creator>
  <cp:lastModifiedBy>Eric Fan</cp:lastModifiedBy>
  <cp:revision>87</cp:revision>
  <dcterms:created xsi:type="dcterms:W3CDTF">2018-03-28T08:00:24Z</dcterms:created>
  <dcterms:modified xsi:type="dcterms:W3CDTF">2022-11-03T20:00:11Z</dcterms:modified>
</cp:coreProperties>
</file>